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0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4720" autoAdjust="0"/>
  </p:normalViewPr>
  <p:slideViewPr>
    <p:cSldViewPr snapToGrid="0">
      <p:cViewPr varScale="1">
        <p:scale>
          <a:sx n="64" d="100"/>
          <a:sy n="64" d="100"/>
        </p:scale>
        <p:origin x="71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BC284-957B-4B58-8999-F3B1B7AECFEE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1160-A702-449D-859B-0ED90AA30E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5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15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altLang="pt-BR" sz="1000" dirty="0"/>
              <a:t>No que tange a boas práticas na assistência ao parto e nascimento, no estado de Minas Gerais, as recomendações são as Diretrizes do Ministério da Saúde, dentre elas destaca-se: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PROTOCOLOS DA ATENÇÃO BÁSICA | Saúde das Mulheres;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Manual Técnico - Gestação de Alto Risco;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Critérios para Estratificação de Risco e Acompanhamento da Gestante;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Protocolo clínico e diretrizes terapêuticas para prevenção da transmissão vertical de HIV, Sífilis e Hepatites Virais;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Diretrizes Nacionais de Assistência ao Parto Normal;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Diretrizes de atenção à gestante: a operação cesariana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altLang="pt-BR" sz="1000" dirty="0"/>
              <a:t>A SES/MG acompanha as ações relativas a Rede Cegonha e conforme a Resolução SES/MG 6818/2019 monitora indicadores de qualidade, sendo eles: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Proporção de gestantes com acompanhamento de livre escolha durante a internação para realização do parto;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Taxa de cesárea;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Atuação do Comitê Hospitalar de Prevenção de Óbito Fetal, Infantil e Materno; e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Proporção de recém-nascidos com 37 semanas ou mais de gestação com apgar de 5º minuto ≤ 7.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altLang="pt-BR" sz="1000" dirty="0"/>
              <a:t>São desenvolvidas ainda: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Ações e atividades propostas pelo Iniciativa Hospital Amigo da Criança;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Gestão do Grupo Condutor Estadual da Rede;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Coordenação das ações de alinhamento das diretrizes da Rede Cegonha junto ao Ministério da Saúde e Conselho de Secretarias Municipais de Saúde de Minas Gerais-COSEMS/MG;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Distribuição de material educativo e de apoio (caderneta da gestante);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Habilitação de Leitos de Unidade de Terapia Intensiva Neonatal (UTIN) e Unidade de Cuidado Intermediário Neonatal (UCIN);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Monitoramento da assistência das maternidades que recebem recursos da Rede Cegonha;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Assessoria e monitoramento aos estabelecimentos e Unidades Regionais de Saúde quanto à elaboração de projetos, cadastro de propostas, preenchimento de planilhas de custeio e investimento;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altLang="pt-BR" sz="900" dirty="0"/>
              <a:t>Elaboração de minutas, pareceres e documentos técnicos que orientam sobre a linha de cuidado materno infantil.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0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lvl="1" indent="-160020">
              <a:buFont typeface="Arial" panose="020B0604020202020204" pitchFamily="34" charset="0"/>
              <a:buChar char="•"/>
              <a:defRPr/>
            </a:pPr>
            <a:endParaRPr lang="pt-BR" altLang="pt-BR" sz="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3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lvl="1" indent="-160020">
              <a:buFont typeface="Arial" panose="020B0604020202020204" pitchFamily="34" charset="0"/>
              <a:buChar char="•"/>
              <a:defRPr/>
            </a:pPr>
            <a:endParaRPr lang="pt-BR" altLang="pt-BR" sz="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8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lvl="1" indent="-160020">
              <a:buFontTx/>
              <a:buChar char="•"/>
            </a:pPr>
            <a:r>
              <a:rPr lang="pt-BR" altLang="pt-BR" sz="900" dirty="0"/>
              <a:t>As Juntas Reguladoras da Rede de Cuidados da Pessoa com Deficiência do SUS-MG são instituídas em todos os municípios mineiros que possuem um ponto de atenção da Rede de Cuidados da Pessoa com Deficiência do SUS-MG. </a:t>
            </a:r>
          </a:p>
          <a:p>
            <a:pPr marL="160020" lvl="1" indent="-160020">
              <a:buFontTx/>
              <a:buChar char="•"/>
            </a:pPr>
            <a:endParaRPr lang="pt-BR" altLang="pt-BR" sz="900" dirty="0"/>
          </a:p>
          <a:p>
            <a:pPr marL="160020" lvl="1" indent="-160020">
              <a:buFontTx/>
              <a:buChar char="•"/>
            </a:pPr>
            <a:r>
              <a:rPr lang="pt-BR" altLang="pt-BR" sz="900" dirty="0"/>
              <a:t>Dentre as atribuições das Juntas Reguladoras da Rede de Cuidados da Pessoa com Deficiência  estão a regulação do acesso aos serviços, consolidação de ações intersetoriais, definição de fluxos resolutivos que ampliem e facilitem o acesso, bem como promoção de ações de intervenção precoce e de inclusão social. O fortalecimento das juntas é uma ação contínua da SES-MG, a fim de garantir a integralidade da assistência à pessoa com deficiência no SUS-MG.</a:t>
            </a:r>
          </a:p>
          <a:p>
            <a:pPr marL="160020" lvl="1" indent="-160020">
              <a:buFontTx/>
              <a:buChar char="•"/>
            </a:pPr>
            <a:r>
              <a:rPr lang="pt-BR" altLang="pt-BR" sz="900" dirty="0"/>
              <a:t>Conforme Deliberação CIB-SUS/MG nº 1272, de 24/10/2012, a Rede de Cuidados à Pessoa com Deficiência tem como atribuições a realização do diagnóstico das deficiências (onde se inclui a emissão de laudos), tratamento, concessão, adaptação e manutenção de tecnologia assistiva, e ainda: </a:t>
            </a:r>
          </a:p>
          <a:p>
            <a:pPr marL="160020" lvl="1" indent="-160020">
              <a:buFontTx/>
              <a:buChar char="•"/>
            </a:pPr>
            <a:r>
              <a:rPr lang="pt-BR" altLang="pt-BR" sz="900" dirty="0"/>
              <a:t>“Art. 7° Os pontos de atenção do componente de Atenção Especializada em Reabilitação Auditiva, Física, Intelectual, Visual, Ostomia e em Múltiplas Deficiências observarão as seguintes regras de funcionamento: [...]</a:t>
            </a:r>
          </a:p>
          <a:p>
            <a:pPr marL="160020" lvl="1" indent="-160020">
              <a:buFontTx/>
              <a:buChar char="•"/>
            </a:pPr>
            <a:r>
              <a:rPr lang="pt-BR" altLang="pt-BR" sz="900" dirty="0"/>
              <a:t>VIII - articular-se com a Rede do Sistema Único de Assistência Social (SUAS) e Rede de Ensino da Região de Saúde a que pertença, para acompanhamento compartilhado de casos, apoio e orientação aos educadores, às famílias e à comunidade escolar quando necessário, compartilhando informações com as Juntas Reguladoras da Rede de Cuidados à Pessoa com Deficiência”.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623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512064">
              <a:defRPr/>
            </a:pPr>
            <a:r>
              <a:rPr lang="pt-BR" alt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Assistência Farmacêutica: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alt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Retomada do pagamento do Componente Básico da Assistência Farmacêutica, com aporte de 17 milhões para os municípios e compromisso de manter a regularidade de repasses de, no mínimo, 2,8 milhões por mês. O componente básico da assistência farmacêutica abarca todos os municípios de MG. 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alt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Regularização do abastecimento dos medicamentos do Componente Especializado da Assistência Farmacêutica sob responsabilidade de aquisição do estado: 82% dos itens com abastecimento regularizado. 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alt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retomada dos pagamentos aos fornecedores, foi reiniciada a entrega de mobiliários referentes ao programa Rede Farmácia de Minas no almoxarifado central. Esta ação possibilitará a retomada de inaugurações de novas unidades da rede.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376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512064">
              <a:defRPr/>
            </a:pPr>
            <a:r>
              <a:rPr lang="pt-BR" alt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 Primária: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alt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Retomada do pagamento aos municípios referente à Atenção Primária à Saúde. </a:t>
            </a:r>
            <a:r>
              <a:rPr lang="pt-BR" sz="700" dirty="0"/>
              <a:t>426 municípios já foram comtemplados e os demais serão contemplados nos próximos dois meses. 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endParaRPr lang="pt-BR" alt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Pagamento do incentivo financeiro destinado para custeio das ações de saúde especificamente para a população indígena do Estado de Minas Gerais. </a:t>
            </a:r>
            <a:r>
              <a:rPr lang="pt-BR" sz="700" dirty="0"/>
              <a:t>Pagamento do incentivo de custeio referente a um ano para os 16 municípios que fazem jus ao recebimento dos incentivos para as ações de saúde no âmbito da Política Estadual de Saúde Indígena.</a:t>
            </a:r>
            <a:endParaRPr lang="pt-B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05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504"/>
              </a:spcBef>
              <a:spcAft>
                <a:spcPts val="504"/>
              </a:spcAft>
              <a:defRPr/>
            </a:pPr>
            <a:r>
              <a:rPr lang="pt-BR" sz="1500" dirty="0">
                <a:ea typeface="Calibri" panose="020F0502020204030204" pitchFamily="34" charset="0"/>
                <a:cs typeface="Times New Roman" panose="02020603050405020304" pitchFamily="18" charset="0"/>
              </a:rPr>
              <a:t>Redes: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Repasses financeiros mantidos com regularidade desde maio de 2019 para 180 hospitais estratégicos, 61 UPA, 7 SAMU estaduais, 12 SAMU municipais, 26 Centros Estaduais de Atenção Especializada – CEAE, o Centro de Especialidades Médicas de e 47 maternidades cofinanciadas pelo estado de Minas Gerais. A regularidade dos repasses por parte da Secretaria de Estado de Saúde garante a manutenção da assistência ao cidadão nestes pontos de atenção à saúde. 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Realizada entrega da Oficina Ortopédica Itinerante Terrestre do CER IV de Diamantina.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022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504"/>
              </a:spcBef>
              <a:spcAft>
                <a:spcPts val="504"/>
              </a:spcAft>
              <a:defRPr/>
            </a:pPr>
            <a:r>
              <a:rPr lang="pt-BR" sz="1500" dirty="0">
                <a:ea typeface="Calibri" panose="020F0502020204030204" pitchFamily="34" charset="0"/>
                <a:cs typeface="Times New Roman" panose="02020603050405020304" pitchFamily="18" charset="0"/>
              </a:rPr>
              <a:t>Transplante de Órgão e Tecidos: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Aprovação do Plano Estadual de Doação e Transplantes de Órgãos e Tecidos de Minas Gerais, por meio da DELIBERAÇÃO CIB-SUS/MG Nº 2.999, D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18 DE SETEMBRO DE 2019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975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512064">
              <a:defRPr/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Política Hospitalar: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de Grupo Condutor multidisciplinar para discussão e reformulação da nova Política Hospitalar, para substituição do PROHOSP;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Doação de 49 ventiladores a hospitais</a:t>
            </a:r>
            <a:endParaRPr lang="pt-BR" alt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44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512064">
              <a:defRPr/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Saúde em Rede: </a:t>
            </a:r>
          </a:p>
          <a:p>
            <a:pPr marL="448056" lvl="2" indent="-192024" defTabSz="512064"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Início do Projeto Saúde em Rede, cujo objetivo é  organizar as redes de atenção à saúde desde a atenção primária, passando pela atenção especializada e hospitalar a fim de promover um melhor serviço para a sociedade e gerar mais valor ao cidadão.  Conclusão das duas primeiras etapas do projeto com capacitação de 2.784 profissionais de saúde em 29 municípios da região ampliada de saúde de Jequitinhonha.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12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512064">
              <a:defRPr/>
            </a:pPr>
            <a:r>
              <a:rPr lang="pt-BR" sz="1300" dirty="0"/>
              <a:t>Encaminhamento para a Assessoria Jurídica da SES/MG </a:t>
            </a:r>
            <a:r>
              <a:rPr lang="pt-BR" sz="1300" b="1" dirty="0"/>
              <a:t>verificar a compatibilidade </a:t>
            </a:r>
            <a:r>
              <a:rPr lang="pt-BR" sz="1300" dirty="0"/>
              <a:t>do modelo de requerimento proposto com a legislação em vigor e possibilidade de alteração da legislação de regência no sentido de fixação de valor único de indenização.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494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700" dirty="0"/>
              <a:t>Vigilância Sanitária</a:t>
            </a:r>
          </a:p>
          <a:p>
            <a:r>
              <a:rPr lang="pt-BR" sz="700" dirty="0"/>
              <a:t>1) Resolução SES 6659/2019 ampliou os tipos de estabelecimentos que podem ter alvará sanitário com validade superior a 1 ano conforme a classificação de risco.</a:t>
            </a:r>
          </a:p>
          <a:p>
            <a:r>
              <a:rPr lang="pt-BR" sz="700" dirty="0"/>
              <a:t>2) Implementação de inspeção sanitária em medicamentos e congêneres sem impressão de papéis, todo o processo via SEI, incluindo a entrega do relatório para empresa</a:t>
            </a:r>
          </a:p>
          <a:p>
            <a:r>
              <a:rPr lang="pt-BR" sz="700" dirty="0"/>
              <a:t>3) Redução em 50% do tempo de entrega do Relatório de inspeção com o uso do SEI</a:t>
            </a:r>
          </a:p>
          <a:p>
            <a:r>
              <a:rPr lang="pt-BR" sz="700" strike="sngStrike" dirty="0"/>
              <a:t>4) Resolução 6693/2019 que permite a manipulação artesanal dentro da atividade de comércio varejista (açougue)</a:t>
            </a:r>
          </a:p>
          <a:p>
            <a:r>
              <a:rPr lang="pt-BR" sz="700" dirty="0"/>
              <a:t>5) Redução de 90 para 60 dias do prazo máximo para avaliação dos projetos arquitetônicos dos estabelecimentos sujeitos ao controle sanitário classificados como alto risco.</a:t>
            </a:r>
          </a:p>
          <a:p>
            <a:r>
              <a:rPr lang="pt-BR" sz="700" strike="sngStrike" dirty="0"/>
              <a:t>6) Lançamento do projeto piloto de licenciamento simplificado em parceria com a JUCEMG. Estão participando Ipatinga e Contagem. Através desse módulo disponível no portal de serviços da jucemg o empreendedor solicita seu alvará sanitário para atividades de baixo risco de forma digital, dispensando a inspeção prévia, reduzindo o prazo de emissão e facilitando a vida do empreendedor. O projeto será ampliado a partir de novembro para os demais municípios interessados.</a:t>
            </a:r>
          </a:p>
          <a:p>
            <a:r>
              <a:rPr lang="pt-BR" sz="700" strike="sngStrike" dirty="0"/>
              <a:t>7) Aprovação do projeto arquitetônico da construção da nova fábrica da CIMED Indústria de Medicamentos Ltda, em Pouso Alegre. A planta produtiva inicialmente com área de mais de 26.000 m2 foi desenhada para atender uma produção de 40 milhões de unidades/mês, gerando muitos empregos na região.</a:t>
            </a:r>
          </a:p>
          <a:p>
            <a:r>
              <a:rPr lang="pt-BR" sz="700" strike="sngStrike" dirty="0"/>
              <a:t>9) EPISUS – Programa de Treinamento de Campo EPISUS Fundamental. Diversas turmas capacitadas no Estado no ano de 2019: Região Nordeste (Teófilo Otoni e Pedra Azul), Leste (Governador Valadares e Coronel Fabriciano), Oeste (Divinópolis), Triângulo do Sul (Uberaba) e Triângulo do Norte (Uberlândia e Ituiutaba).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2821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700" dirty="0"/>
              <a:t>Vigilância Epidemiológica:</a:t>
            </a:r>
          </a:p>
          <a:p>
            <a:r>
              <a:rPr lang="pt-BR" sz="700" dirty="0"/>
              <a:t>10) Força Tarefa Estadual - Assessoria às URS e municípios que enfrentaram a epidemia de dengue.</a:t>
            </a:r>
          </a:p>
          <a:p>
            <a:r>
              <a:rPr lang="pt-BR" sz="700" strike="sngStrike" dirty="0"/>
              <a:t>11) Curso de Sistemas de Informacão da Coordenação de Zoonoses e Fatores de Risco Biológicos</a:t>
            </a:r>
          </a:p>
          <a:p>
            <a:r>
              <a:rPr lang="pt-BR" sz="700" dirty="0"/>
              <a:t>12) Projetos pilotos de novas tecnologias para controle do Aedes Aegypti: Aplicativo para monitoramento de ovitrampas (parceria UnB/MS e Sete Lagoas); Estações Disseminadoras, Aerosystem; etc.</a:t>
            </a:r>
          </a:p>
          <a:p>
            <a:r>
              <a:rPr lang="pt-BR" sz="700" dirty="0"/>
              <a:t>13) Webseminário realizado em parceria com Telessaúde/HC/UFMG: Atualizações da Vigilância do Sarampo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473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700" dirty="0"/>
              <a:t>Apoio à Gestão:</a:t>
            </a:r>
          </a:p>
          <a:p>
            <a:pPr lvl="2" indent="-256032" algn="just">
              <a:spcBef>
                <a:spcPts val="504"/>
              </a:spcBef>
              <a:spcAft>
                <a:spcPts val="504"/>
              </a:spcAft>
              <a:buFont typeface="Wingdings" panose="05000000000000000000" pitchFamily="2" charset="2"/>
              <a:buChar char="ü"/>
              <a:defRPr/>
            </a:pPr>
            <a:endParaRPr lang="pt-BR" altLang="pt-BR" sz="1300" dirty="0"/>
          </a:p>
          <a:p>
            <a:pPr lvl="2" indent="-256032" algn="just">
              <a:spcBef>
                <a:spcPts val="504"/>
              </a:spcBef>
              <a:spcAft>
                <a:spcPts val="504"/>
              </a:spcAft>
              <a:buFont typeface="Wingdings" panose="05000000000000000000" pitchFamily="2" charset="2"/>
              <a:buChar char="ü"/>
              <a:defRPr/>
            </a:pPr>
            <a:r>
              <a:rPr lang="pt-BR" sz="1300" dirty="0"/>
              <a:t>Avanço no pagamento da Cronologia de Fornecedores que estava atrasada de mar/2017 para nov/2018 (21 meses em 10).</a:t>
            </a:r>
          </a:p>
          <a:p>
            <a:pPr marL="512064" lvl="2" indent="-256032" algn="just" defTabSz="512064">
              <a:lnSpc>
                <a:spcPct val="115000"/>
              </a:lnSpc>
              <a:spcBef>
                <a:spcPts val="504"/>
              </a:spcBef>
              <a:spcAft>
                <a:spcPts val="504"/>
              </a:spcAft>
              <a:buFont typeface="Wingdings" panose="05000000000000000000" pitchFamily="2" charset="2"/>
              <a:buChar char="ü"/>
              <a:defRPr/>
            </a:pPr>
            <a:r>
              <a:rPr lang="en-US" altLang="pt-BR" sz="1300" dirty="0"/>
              <a:t>Doação de 2.580 itens, totalizando cerca de R$ 40 milhões. </a:t>
            </a:r>
          </a:p>
          <a:p>
            <a:pPr marL="608076" lvl="1" indent="-192024" algn="just">
              <a:lnSpc>
                <a:spcPct val="115000"/>
              </a:lnSpc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300" dirty="0"/>
              <a:t>Entrega de 207 veículos</a:t>
            </a:r>
          </a:p>
          <a:p>
            <a:pPr marL="608076" lvl="1" indent="-192024" algn="just">
              <a:lnSpc>
                <a:spcPct val="115000"/>
              </a:lnSpc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300" dirty="0"/>
              <a:t>Entrega de 465 canetas de jato de bicarbonato</a:t>
            </a:r>
          </a:p>
          <a:p>
            <a:pPr marL="608076" lvl="1" indent="-192024" algn="just">
              <a:lnSpc>
                <a:spcPct val="115000"/>
              </a:lnSpc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300" dirty="0"/>
              <a:t>Entrega de 1.908 outros bens móveis</a:t>
            </a:r>
          </a:p>
          <a:p>
            <a:pPr marL="512064" lvl="2" indent="-256032" algn="just" defTabSz="512064">
              <a:lnSpc>
                <a:spcPct val="115000"/>
              </a:lnSpc>
              <a:spcBef>
                <a:spcPts val="504"/>
              </a:spcBef>
              <a:spcAft>
                <a:spcPts val="504"/>
              </a:spcAft>
              <a:buFont typeface="Wingdings" panose="05000000000000000000" pitchFamily="2" charset="2"/>
              <a:buChar char="ü"/>
              <a:defRPr/>
            </a:pPr>
            <a:r>
              <a:rPr lang="en-US" altLang="pt-BR" sz="1300" dirty="0"/>
              <a:t>Cessões e permissões de uso: 142 itens, totalizando mais de R$ 17 milhões</a:t>
            </a:r>
          </a:p>
          <a:p>
            <a:pPr marL="608076" lvl="1" indent="-192024" algn="just">
              <a:lnSpc>
                <a:spcPct val="115000"/>
              </a:lnSpc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300" dirty="0"/>
              <a:t>Cessão de Helicóptero e ambulância SAMU</a:t>
            </a:r>
          </a:p>
          <a:p>
            <a:pPr marL="608076" lvl="1" indent="-192024" algn="just">
              <a:lnSpc>
                <a:spcPct val="115000"/>
              </a:lnSpc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300" dirty="0"/>
              <a:t>Cessão de 70 equipamentos hospitalares</a:t>
            </a:r>
          </a:p>
          <a:p>
            <a:pPr marL="608076" lvl="1" indent="-192024" algn="just">
              <a:lnSpc>
                <a:spcPct val="115000"/>
              </a:lnSpc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1300" dirty="0"/>
              <a:t>Cessão de 61 ventiladores pulmonares</a:t>
            </a:r>
          </a:p>
          <a:p>
            <a:pPr lvl="2" indent="-256032" algn="just">
              <a:spcBef>
                <a:spcPts val="504"/>
              </a:spcBef>
              <a:spcAft>
                <a:spcPts val="504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300" dirty="0"/>
              <a:t>Economia de aproximadamente R$ 2 milhões/mês com racionalização da força de trabalho.</a:t>
            </a:r>
          </a:p>
          <a:p>
            <a:pPr lvl="2" indent="-256032" algn="just">
              <a:spcBef>
                <a:spcPts val="504"/>
              </a:spcBef>
              <a:spcAft>
                <a:spcPts val="504"/>
              </a:spcAft>
              <a:buFont typeface="Wingdings" panose="05000000000000000000" pitchFamily="2" charset="2"/>
              <a:buChar char="ü"/>
              <a:defRPr/>
            </a:pPr>
            <a:endParaRPr lang="pt-BR" altLang="pt-BR" sz="1300" dirty="0"/>
          </a:p>
          <a:p>
            <a:pPr lvl="2" indent="-256032" algn="just">
              <a:spcBef>
                <a:spcPts val="504"/>
              </a:spcBef>
              <a:spcAft>
                <a:spcPts val="504"/>
              </a:spcAft>
              <a:buFont typeface="Wingdings" panose="05000000000000000000" pitchFamily="2" charset="2"/>
              <a:buChar char="ü"/>
              <a:defRPr/>
            </a:pPr>
            <a:r>
              <a:rPr lang="pt-BR" sz="1300" dirty="0"/>
              <a:t>Incremento do teto MAC em R$ 192 milhões.</a:t>
            </a:r>
            <a:endParaRPr lang="pt-BR" altLang="pt-BR" sz="13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91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500" dirty="0"/>
              <a:t>Finalidade do Edital de Tomada de Subsídios SES/MG nº 01/2019: </a:t>
            </a:r>
          </a:p>
          <a:p>
            <a:pPr marL="768096" lvl="2" indent="-256032" algn="just">
              <a:buFont typeface="Arial" panose="020B0604020202020204" pitchFamily="34" charset="0"/>
              <a:buChar char="•"/>
              <a:defRPr/>
            </a:pPr>
            <a:r>
              <a:rPr lang="pt-BR" sz="1500" dirty="0"/>
              <a:t>Regular o processo de coleta de contribuições (verbais e/ou escritas), junto às entidades de direito público ou privado.</a:t>
            </a:r>
          </a:p>
          <a:p>
            <a:pPr marL="768096" lvl="2" indent="-256032" algn="just">
              <a:buFont typeface="Arial" panose="020B0604020202020204" pitchFamily="34" charset="0"/>
              <a:buChar char="•"/>
              <a:defRPr/>
            </a:pPr>
            <a:r>
              <a:rPr lang="pt-BR" sz="1500" dirty="0"/>
              <a:t>Apoiar a SES no desenvolvimento de soluções técnicas, jurídicas e econômico-financeiras para implantação, gerenciamento, operação e manutenção dos Hospitais Regionais.</a:t>
            </a:r>
          </a:p>
          <a:p>
            <a:pPr marL="768096" lvl="2" indent="-256032" algn="just">
              <a:buFont typeface="Arial" panose="020B0604020202020204" pitchFamily="34" charset="0"/>
              <a:buChar char="•"/>
              <a:defRPr/>
            </a:pPr>
            <a:r>
              <a:rPr lang="pt-BR" sz="1500" dirty="0"/>
              <a:t>35 (trinta e cinco) instituições cadastradas no processo de coleta de subsídios e estudos.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500" dirty="0"/>
              <a:t>Reuniões de alinhamento se encerraram em 30 de setembro 2019.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500" dirty="0"/>
              <a:t>Visitas técnicas - organizadas a partir da demanda de instituições.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500" dirty="0"/>
              <a:t>Estado Atual:</a:t>
            </a:r>
          </a:p>
          <a:p>
            <a:pPr marL="768096" lvl="2" indent="-256032" algn="just">
              <a:buFont typeface="Arial" panose="020B0604020202020204" pitchFamily="34" charset="0"/>
              <a:buChar char="•"/>
              <a:defRPr/>
            </a:pPr>
            <a:r>
              <a:rPr lang="pt-BR" sz="1500" dirty="0"/>
              <a:t>Reuniões temáticas para cada Hospital Regional. </a:t>
            </a:r>
          </a:p>
          <a:p>
            <a:pPr marL="768096" lvl="2" indent="-256032" algn="just">
              <a:buFont typeface="Arial" panose="020B0604020202020204" pitchFamily="34" charset="0"/>
              <a:buChar char="•"/>
              <a:defRPr/>
            </a:pPr>
            <a:r>
              <a:rPr lang="pt-BR" sz="1500" dirty="0"/>
              <a:t>Objetivo das reuniões temáticas: alinhamento entre as contribuições dadas pelas instituições interessadas em cada equipamento juntamente com as partes relacionadas à gestão da rede de saúde pública mineira.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42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700" b="1" dirty="0"/>
              <a:t>UTI</a:t>
            </a:r>
          </a:p>
          <a:p>
            <a:r>
              <a:rPr lang="pt-BR" sz="700" dirty="0"/>
              <a:t>Conforme Portaria de Consolidação N°3, Ministério da Saúde - 2017, a Unidade Neonatal é um serviço de internação responsável pelo cuidado integral ao recém-nascido grave ou potencialmente grave, dotado de estruturas assistenciais que possuam condições técnicas adequadas à prestação de assistência especializada, incluindo instalações físicas, equipamentos e recursos humanos.</a:t>
            </a:r>
          </a:p>
          <a:p>
            <a:r>
              <a:rPr lang="pt-BR" sz="700" dirty="0"/>
              <a:t>As Unidades Neonatais devem articular uma linha de cuidados progressivos, possibilitando a adequação entre a capacidade instalada e a condição clínica do recém-nascido. São divididas de acordo com as necessidades do cuidado, nos seguintes termos:</a:t>
            </a:r>
          </a:p>
          <a:p>
            <a:pPr lvl="0"/>
            <a:r>
              <a:rPr lang="pt-BR" sz="700" dirty="0"/>
              <a:t>Unidade de Terapia Intensiva Neonatal (UTIN): são serviços hospitalares voltados para o atendimento de recém-nascido grave ou com risco de morte.</a:t>
            </a:r>
          </a:p>
          <a:p>
            <a:pPr lvl="0"/>
            <a:r>
              <a:rPr lang="pt-BR" sz="700" dirty="0"/>
              <a:t>Unidade de Cuidado Intermediário Neonatal (UCIN), com duas tipologias:</a:t>
            </a:r>
          </a:p>
          <a:p>
            <a:pPr lvl="1"/>
            <a:r>
              <a:rPr lang="pt-BR" sz="700" dirty="0"/>
              <a:t>Unidade de Cuidado Intermediário Neonatal Convencional (UCINCo): também conhecidas como Unidades Semi-Intensiva, são serviços em unidades hospitalares destinados ao atendimento de recém-nascidos considerados de médio risco e que demandem assistência contínua, porém de menor complexidade do que na UTIN;</a:t>
            </a:r>
          </a:p>
          <a:p>
            <a:pPr lvl="1"/>
            <a:r>
              <a:rPr lang="pt-BR" sz="700" dirty="0"/>
              <a:t>Unidade de Cuidado Intermediário Neonatal Canguru (UCINCa): são serviços em unidades hospitalares cuja infraestrutura física e material permita acolher mãe e filho para prática do método canguru, para repouso e permanência no mesmo ambiente nas 24 (vinte e quatro) horas por dia, até a alta hospitalar.</a:t>
            </a:r>
          </a:p>
          <a:p>
            <a:r>
              <a:rPr lang="pt-BR" sz="700" dirty="0"/>
              <a:t>As Unidades neonatais são serviços de abrangência de Região Ampliada de Saúde (RAS), por se tratar de cuidados de alta complexidade. O número de leitos de Unidades Neonatal atende ao parâmetro de necessidade populacional: para cada 1000 (mil) nascidos vivos poderão ser contratados 2 leitos de UTIN, 2 leitos de UCINCo e 1 leito de UCINCa. Portaria 650 de 2011.</a:t>
            </a:r>
          </a:p>
          <a:p>
            <a:r>
              <a:rPr lang="pt-BR" sz="700" dirty="0"/>
              <a:t> </a:t>
            </a:r>
            <a:endParaRPr lang="pt-BR" sz="600" dirty="0"/>
          </a:p>
          <a:p>
            <a:r>
              <a:rPr lang="pt-BR" sz="700" dirty="0"/>
              <a:t> </a:t>
            </a:r>
          </a:p>
          <a:p>
            <a:r>
              <a:rPr lang="pt-BR" sz="700" dirty="0"/>
              <a:t>Existem somente 06 leitos de UCI Pediátrica em Ipatinga no Hospital Márcio Cunha que se encontram em trâmite para habilitação. A proposta nº 67474 foi inserida no SAIPS e foi aprovada em 20/09/2018. Aguardado a publicação.</a:t>
            </a:r>
          </a:p>
          <a:p>
            <a:r>
              <a:rPr lang="pt-BR" sz="700" dirty="0"/>
              <a:t>Ressalta-se que no caso de municípios plenos, como Coronel Fabriciano e Ipatinga, pode ser que o município tenha inserido algum pleito no SAIPS sem passar pelo Nível Estadual.</a:t>
            </a:r>
          </a:p>
          <a:p>
            <a:endParaRPr lang="pt-BR" sz="700" dirty="0"/>
          </a:p>
          <a:p>
            <a:r>
              <a:rPr lang="pt-BR" sz="700" b="1" dirty="0"/>
              <a:t>Hemocentro</a:t>
            </a:r>
          </a:p>
          <a:p>
            <a:endParaRPr lang="pt-BR" sz="700" dirty="0"/>
          </a:p>
          <a:p>
            <a:r>
              <a:rPr lang="pt-BR" sz="700" dirty="0"/>
              <a:t>Atendendo a sua solicitação informamos que a Fundação Hemominas possui o projeto básico para construção do Hemonúcleo de Ipatinga, que já foi aprovado pela Vigilância Sanitária. Em 2015 foi realizada licitação pelo DEER e foi contratada empresa para elaborar os projetos executivos e complementares. No entanto o contrato foi paralisado por falta de recursos. Este contrato venceu e não foi renovado.</a:t>
            </a:r>
          </a:p>
          <a:p>
            <a:r>
              <a:rPr lang="pt-BR" sz="700" dirty="0"/>
              <a:t> </a:t>
            </a:r>
          </a:p>
          <a:p>
            <a:r>
              <a:rPr lang="pt-BR" sz="700" dirty="0"/>
              <a:t>Atualmente este projeto se encontra suspenso tendo em vista a dificuldade financeira e falta de pessoal que impossibilita a implantação de uma nova unidade.</a:t>
            </a:r>
          </a:p>
          <a:p>
            <a:r>
              <a:rPr lang="pt-BR" sz="700" dirty="0"/>
              <a:t> </a:t>
            </a:r>
          </a:p>
          <a:p>
            <a:r>
              <a:rPr lang="pt-BR" sz="700" dirty="0"/>
              <a:t>A Fundação Hemominas está buscando parceira com a Prefeitura para implantação de um PACE( Posto Avançado de Coleta Externa). Este tipo de unidade funciona com equipamentos e pessoal da Prefeitura, mas esta parceria ainda não concretizou.</a:t>
            </a:r>
          </a:p>
          <a:p>
            <a:endParaRPr lang="pt-BR" sz="7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299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lvl="1" indent="-160020" defTabSz="512064">
              <a:buFontTx/>
              <a:buChar char="•"/>
              <a:defRPr/>
            </a:pPr>
            <a:r>
              <a:rPr lang="pt-BR" sz="1000" dirty="0"/>
              <a:t>100% do valor mensal do recurso destinado ao programa Rede de Resposta;</a:t>
            </a:r>
          </a:p>
          <a:p>
            <a:pPr marL="160020" lvl="1" indent="-160020" defTabSz="512064">
              <a:buFontTx/>
              <a:buChar char="•"/>
              <a:defRPr/>
            </a:pPr>
            <a:r>
              <a:rPr lang="pt-BR" sz="1000" dirty="0"/>
              <a:t>100% do valor mensal do recurso destinado ao programa PROURGE;</a:t>
            </a:r>
          </a:p>
          <a:p>
            <a:pPr marL="160020" lvl="1" indent="-160020" defTabSz="512064">
              <a:buFontTx/>
              <a:buChar char="•"/>
              <a:defRPr/>
            </a:pPr>
            <a:r>
              <a:rPr lang="pt-BR" sz="1000" dirty="0"/>
              <a:t>100% do valor mensal da contrapartida estadual do programa Rede Cegonha;</a:t>
            </a:r>
          </a:p>
          <a:p>
            <a:pPr marL="160020" lvl="1" indent="-160020" defTabSz="512064">
              <a:buFontTx/>
              <a:buChar char="•"/>
              <a:defRPr/>
            </a:pPr>
            <a:r>
              <a:rPr lang="pt-BR" sz="1000" dirty="0"/>
              <a:t>75% do valor mensal do Programa PRO HOSP.</a:t>
            </a:r>
          </a:p>
          <a:p>
            <a:pPr marL="160020" lvl="1" indent="-160020" defTabSz="512064">
              <a:buFontTx/>
              <a:buChar char="•"/>
              <a:defRPr/>
            </a:pPr>
            <a:r>
              <a:rPr lang="pt-BR" sz="1000" dirty="0"/>
              <a:t>Observando os aspectos legais e critérios técnicos, foi definido a </a:t>
            </a:r>
            <a:r>
              <a:rPr lang="pt-BR" sz="1000" b="1" dirty="0"/>
              <a:t>priorização dos programas mais sensíveis à vida</a:t>
            </a:r>
            <a:r>
              <a:rPr lang="pt-BR" sz="1000" dirty="0"/>
              <a:t>, com o objetivo de garantir minimamente que não haja desassistência da população (Resolução Conjunta EMEG PGJ nº 1, de 11 de setembro de 2015).</a:t>
            </a:r>
            <a:endParaRPr lang="pt-BR" altLang="pt-BR" sz="1000" dirty="0"/>
          </a:p>
          <a:p>
            <a:pPr marL="160020" lvl="1" indent="-160020">
              <a:buFontTx/>
              <a:buChar char="•"/>
            </a:pPr>
            <a:r>
              <a:rPr lang="pt-BR" altLang="pt-BR" sz="1000" dirty="0"/>
              <a:t>Diante do </a:t>
            </a:r>
            <a:r>
              <a:rPr lang="pt-BR" altLang="pt-BR" sz="1000" b="1" dirty="0"/>
              <a:t>cenário de calamidade financeira </a:t>
            </a:r>
            <a:r>
              <a:rPr lang="pt-BR" altLang="pt-BR" sz="1000" dirty="0"/>
              <a:t>(Decreto nº 47.101, de 05 de dezembro de 2016), está sendo realizado um esforço conjunto para </a:t>
            </a:r>
            <a:r>
              <a:rPr lang="pt-BR" altLang="pt-BR" sz="1000" b="1" dirty="0"/>
              <a:t>amenizar a situação financeira dos beneficiários dos programas estaduais</a:t>
            </a:r>
            <a:r>
              <a:rPr lang="pt-BR" altLang="pt-BR" sz="1000" dirty="0"/>
              <a:t>.</a:t>
            </a:r>
          </a:p>
          <a:p>
            <a:pPr marL="160020" indent="-160020">
              <a:buFontTx/>
              <a:buChar char="•"/>
            </a:pPr>
            <a:r>
              <a:rPr lang="pt-PT" altLang="pt-BR" sz="1000" dirty="0"/>
              <a:t>Atores envolvidos na Resolução Conjunta EMEG PGJ nº 1: Federação das Santas Casa de Misericórdia, Hospitais Filantrópicos e Entidade de Filantropia e Beneficência do Estado Minas Gerais (FEDERASSANTAS), o Conselho de Secretarias Municipais de Saúde de Minas Gerais (COSEMS-MG) e o Ministério Público de Minas Gerais – MPMG na Câmara de Prevenção e Resolução de Conflitos.</a:t>
            </a:r>
            <a:endParaRPr lang="pt-BR" altLang="pt-BR" sz="1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77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lvl="1" indent="-160020" algn="just" defTabSz="512064">
              <a:buFontTx/>
              <a:buChar char="•"/>
              <a:defRPr/>
            </a:pPr>
            <a:r>
              <a:rPr lang="pt-BR" sz="1500" dirty="0"/>
              <a:t>Casa para acolhimento dos pais e crianças mantida.</a:t>
            </a:r>
          </a:p>
          <a:p>
            <a:pPr marL="416052" lvl="1" indent="-160020" algn="just">
              <a:buFontTx/>
              <a:buChar char="•"/>
            </a:pPr>
            <a:r>
              <a:rPr lang="pt-BR" altLang="pt-BR" sz="1000" dirty="0"/>
              <a:t>A SES-MG firmou em 2017 o convênio 1763/2017 cujo o objeto é o apoio a ações de acompanhamento e controle dos Programas de Triagem Neonatal por meio de atividades do monitoramento do cuidado e da busca ativa, acolhimento humanizado, qualificação e suporte logístico de base informacional à rede assistencial estadual na atenção às crianças diagnosticadas com doenças genéticas e congênitas e gestantes susceptíveis para toxoplasmose congênita.</a:t>
            </a:r>
          </a:p>
          <a:p>
            <a:pPr marL="160020" indent="-160020" algn="just">
              <a:buFontTx/>
              <a:buChar char="•"/>
            </a:pPr>
            <a:endParaRPr lang="pt-BR" altLang="pt-BR" sz="1000" dirty="0"/>
          </a:p>
          <a:p>
            <a:pPr marL="160020" lvl="1" indent="-160020" algn="just" defTabSz="512064">
              <a:buFontTx/>
              <a:buChar char="•"/>
              <a:defRPr/>
            </a:pPr>
            <a:r>
              <a:rPr lang="pt-BR" sz="1500" dirty="0"/>
              <a:t>Exames de Triagem Neonatal realizados pelo NUPAD. O pagamento é realizado pelo Ministério da Saúde. </a:t>
            </a:r>
          </a:p>
          <a:p>
            <a:pPr marL="160020" lvl="1" indent="-160020" algn="just" defTabSz="512064">
              <a:buFontTx/>
              <a:buChar char="•"/>
              <a:defRPr/>
            </a:pPr>
            <a:r>
              <a:rPr lang="pt-BR" sz="1500" dirty="0"/>
              <a:t>A SES deve assumir o transporte das amostras, mas está sob gestão do NUPAD (carta resposta – mais lento antes quando era responsabilidade do MS era sedex – mais rápido).</a:t>
            </a:r>
          </a:p>
          <a:p>
            <a:pPr marL="160020" indent="-160020" algn="just">
              <a:buFontTx/>
              <a:buChar char="•"/>
            </a:pPr>
            <a:endParaRPr lang="pt-BR" altLang="pt-BR" sz="1000" dirty="0"/>
          </a:p>
          <a:p>
            <a:pPr marL="160020" indent="-160020" algn="just">
              <a:buFontTx/>
              <a:buChar char="•"/>
            </a:pPr>
            <a:r>
              <a:rPr lang="pt-BR" altLang="pt-BR" sz="1000" dirty="0"/>
              <a:t>O programa está sob a gestão da SES/MG e execução técnica do Nupad.</a:t>
            </a:r>
          </a:p>
          <a:p>
            <a:pPr marL="160020" indent="-160020" algn="just">
              <a:buFontTx/>
              <a:buChar char="•"/>
            </a:pPr>
            <a:endParaRPr lang="pt-BR" altLang="pt-BR" sz="1000" dirty="0"/>
          </a:p>
          <a:p>
            <a:pPr marL="160020" indent="-160020" algn="just">
              <a:buFontTx/>
              <a:buChar char="•"/>
            </a:pPr>
            <a:r>
              <a:rPr lang="pt-BR" altLang="pt-BR" sz="1000" dirty="0"/>
              <a:t>Nupad (Núcleo de Ações e Pesquisa em Apoio e Diagnóstico da UFMG). </a:t>
            </a:r>
          </a:p>
          <a:p>
            <a:pPr marL="160020" indent="-160020" algn="just">
              <a:buFontTx/>
              <a:buChar char="•"/>
            </a:pPr>
            <a:r>
              <a:rPr lang="pt-BR" altLang="pt-BR" sz="1000" dirty="0"/>
              <a:t>A execução dos serviços prestados para a realização da Triagem Neonatal (Teste do Pezinho) ocorre por meio do Protocolo de Cooperação estabelecido entre o município de Belo Horizonte através da Secretaria Municipal de Saúde e a UFMG-NUPAD.</a:t>
            </a:r>
          </a:p>
          <a:p>
            <a:pPr marL="160020" indent="-160020" algn="just">
              <a:buFontTx/>
              <a:buChar char="•"/>
            </a:pPr>
            <a:r>
              <a:rPr lang="pt-BR" altLang="pt-BR" sz="1000" dirty="0"/>
              <a:t>O exame de triagem neonatal contempla 6 doenças: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</a:pPr>
            <a:r>
              <a:rPr lang="pt-BR" altLang="pt-BR" sz="900" dirty="0"/>
              <a:t>Hipotireoidismo congênito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</a:pPr>
            <a:r>
              <a:rPr lang="pt-BR" altLang="pt-BR" sz="900" dirty="0"/>
              <a:t>Fenilcetonúria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</a:pPr>
            <a:r>
              <a:rPr lang="pt-BR" altLang="pt-BR" sz="900" dirty="0"/>
              <a:t>Doença falciforme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</a:pPr>
            <a:r>
              <a:rPr lang="pt-BR" altLang="pt-BR" sz="900" dirty="0"/>
              <a:t>Fibrose cística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</a:pPr>
            <a:r>
              <a:rPr lang="pt-BR" altLang="pt-BR" sz="900" dirty="0"/>
              <a:t>Deficiência de biotinidase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</a:pPr>
            <a:r>
              <a:rPr lang="pt-BR" altLang="pt-BR" sz="900" dirty="0"/>
              <a:t>Hiperplasia adrenal congênita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96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lvl="1" indent="-160020" algn="just" defTabSz="512064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A </a:t>
            </a:r>
            <a:r>
              <a:rPr lang="pt-BR" sz="1000" b="1" dirty="0"/>
              <a:t>composição</a:t>
            </a:r>
            <a:r>
              <a:rPr lang="pt-BR" sz="1000" dirty="0"/>
              <a:t> do GCPESI-MG está prevista na Resolução SES/MG nº 5.264, de 13/04/2016 e Resolução SES/MG nº 6.251, de 22/05/2018 e envolve a SES/MG, SMS e lideranças indígenas.</a:t>
            </a:r>
          </a:p>
          <a:p>
            <a:pPr algn="just">
              <a:defRPr/>
            </a:pPr>
            <a:endParaRPr lang="pt-BR" sz="1000" dirty="0"/>
          </a:p>
          <a:p>
            <a:pPr marL="160020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Composição do GCPESI-MG:</a:t>
            </a:r>
          </a:p>
          <a:p>
            <a:pPr lvl="1" algn="just">
              <a:defRPr/>
            </a:pPr>
            <a:r>
              <a:rPr lang="pt-BR" sz="1000" dirty="0"/>
              <a:t>I - Secretaria de Estado de Saúde de Minas Gerais/SES-MG (com 11 membros de Regionais e Diretorias); </a:t>
            </a:r>
          </a:p>
          <a:p>
            <a:pPr lvl="1" algn="just">
              <a:defRPr/>
            </a:pPr>
            <a:r>
              <a:rPr lang="pt-BR" sz="1000" dirty="0"/>
              <a:t>II – 1 (um) membro do Conselho Estadual de Saúde de Minas Gerais; </a:t>
            </a:r>
          </a:p>
          <a:p>
            <a:pPr lvl="1" algn="just">
              <a:defRPr/>
            </a:pPr>
            <a:r>
              <a:rPr lang="pt-BR" sz="1000" dirty="0"/>
              <a:t>III - 1 (um) membro da Secretaria Municipal de Saúde de Açucena; </a:t>
            </a:r>
          </a:p>
          <a:p>
            <a:pPr lvl="1" algn="just">
              <a:defRPr/>
            </a:pPr>
            <a:r>
              <a:rPr lang="pt-BR" sz="1000" dirty="0"/>
              <a:t>IV - 1 (um) membro da Secretaria Municipal de Saúde de Araçuaí; </a:t>
            </a:r>
          </a:p>
          <a:p>
            <a:pPr lvl="1" algn="just">
              <a:defRPr/>
            </a:pPr>
            <a:r>
              <a:rPr lang="pt-BR" sz="1000" dirty="0"/>
              <a:t>V - 1 (um) membro da Secretaria Municipal de Saúde de Bertópolis; </a:t>
            </a:r>
          </a:p>
          <a:p>
            <a:pPr lvl="1" algn="just">
              <a:defRPr/>
            </a:pPr>
            <a:r>
              <a:rPr lang="pt-BR" sz="1000" dirty="0"/>
              <a:t>VI - 1 (um) membro da Secretaria Municipal de Saúde de Caldas; </a:t>
            </a:r>
          </a:p>
          <a:p>
            <a:pPr lvl="1" algn="just">
              <a:defRPr/>
            </a:pPr>
            <a:r>
              <a:rPr lang="pt-BR" sz="1000" dirty="0"/>
              <a:t>VII - 1 (um) membro da Secretaria Municipal de Saúde de Campanário; </a:t>
            </a:r>
          </a:p>
          <a:p>
            <a:pPr lvl="1" algn="just">
              <a:defRPr/>
            </a:pPr>
            <a:r>
              <a:rPr lang="pt-BR" sz="1000" dirty="0"/>
              <a:t>VIII - 1 (um) membro da Secretaria Municipal de Saúde de Carmésia; </a:t>
            </a:r>
          </a:p>
          <a:p>
            <a:pPr lvl="1" algn="just">
              <a:defRPr/>
            </a:pPr>
            <a:r>
              <a:rPr lang="pt-BR" sz="1000" dirty="0"/>
              <a:t>IX - 1 (um) membro da Secretaria Municipal de Saúde de Coronel Murta; </a:t>
            </a:r>
          </a:p>
          <a:p>
            <a:pPr lvl="1" algn="just">
              <a:defRPr/>
            </a:pPr>
            <a:r>
              <a:rPr lang="pt-BR" sz="1000" dirty="0"/>
              <a:t>X - 1 (um) membro da Secretaria Municipal de Saúde de Guanhães; </a:t>
            </a:r>
          </a:p>
          <a:p>
            <a:pPr lvl="1" algn="just">
              <a:defRPr/>
            </a:pPr>
            <a:r>
              <a:rPr lang="pt-BR" sz="1000" dirty="0"/>
              <a:t>XI – 1 (um) membro da Secretaria Municipal de Saúde de Itacarambi; </a:t>
            </a:r>
          </a:p>
          <a:p>
            <a:pPr lvl="1" algn="just">
              <a:defRPr/>
            </a:pPr>
            <a:r>
              <a:rPr lang="pt-BR" sz="1000" dirty="0"/>
              <a:t>XII - 1 (um) membro da Secretaria Municipal de Saúde de Itapecerica; </a:t>
            </a:r>
          </a:p>
          <a:p>
            <a:pPr lvl="1" algn="just">
              <a:defRPr/>
            </a:pPr>
            <a:r>
              <a:rPr lang="pt-BR" sz="1000" dirty="0"/>
              <a:t>XIII - 1 (um) membro da Secretaria Municipal de Saúde de Ladainha; </a:t>
            </a:r>
          </a:p>
          <a:p>
            <a:pPr lvl="1" algn="just">
              <a:defRPr/>
            </a:pPr>
            <a:r>
              <a:rPr lang="pt-BR" sz="1000" dirty="0"/>
              <a:t>XIV - 1 (um) membro da Secretaria Municipal de Saúde de Martinho Campos; </a:t>
            </a:r>
          </a:p>
          <a:p>
            <a:pPr lvl="1" algn="just">
              <a:defRPr/>
            </a:pPr>
            <a:r>
              <a:rPr lang="pt-BR" sz="1000" dirty="0"/>
              <a:t>XV - 1 (um) membro da Secretaria Municipal de Saúde de Resplendor; </a:t>
            </a:r>
          </a:p>
          <a:p>
            <a:pPr lvl="1" algn="just">
              <a:defRPr/>
            </a:pPr>
            <a:r>
              <a:rPr lang="pt-BR" sz="1000" dirty="0"/>
              <a:t>XVI - 1 (um) membro da Secretaria Municipal de Saúde de Santa Helena de Minas; </a:t>
            </a:r>
          </a:p>
          <a:p>
            <a:pPr lvl="1" algn="just">
              <a:defRPr/>
            </a:pPr>
            <a:r>
              <a:rPr lang="pt-BR" sz="1000" dirty="0"/>
              <a:t>XVII - 1 (um) membro da Secretaria Municipal de Saúde de São João das Missões; </a:t>
            </a:r>
          </a:p>
          <a:p>
            <a:pPr lvl="1" algn="just">
              <a:defRPr/>
            </a:pPr>
            <a:r>
              <a:rPr lang="pt-BR" sz="1000" dirty="0"/>
              <a:t>XVIII - 1 (um) membro da Secretaria Municipal de Saúde de Teófilo Otoni; </a:t>
            </a:r>
          </a:p>
          <a:p>
            <a:pPr lvl="1" algn="just">
              <a:defRPr/>
            </a:pPr>
            <a:r>
              <a:rPr lang="pt-BR" sz="1000" dirty="0"/>
              <a:t>XIX - Liderança indígena representativa da aldeia Pataxó do Município de Açucena; </a:t>
            </a:r>
          </a:p>
          <a:p>
            <a:pPr lvl="1" algn="just">
              <a:defRPr/>
            </a:pPr>
            <a:r>
              <a:rPr lang="pt-BR" sz="1000" dirty="0"/>
              <a:t>XX - Liderança indígena da aldeia Pankararú/Pataxó do Município de Araçuaí; </a:t>
            </a:r>
          </a:p>
          <a:p>
            <a:pPr lvl="1" algn="just">
              <a:defRPr/>
            </a:pPr>
            <a:r>
              <a:rPr lang="pt-BR" sz="1000" dirty="0"/>
              <a:t>XXI - Liderança indígena da aldeia Maxakali do Município de Bertópolis; </a:t>
            </a:r>
          </a:p>
          <a:p>
            <a:pPr lvl="1" algn="just">
              <a:defRPr/>
            </a:pPr>
            <a:r>
              <a:rPr lang="pt-BR" sz="1000" dirty="0"/>
              <a:t>XXII - Liderança indígena da aldeia Xucuru–Kariri do Município de Caldas; </a:t>
            </a:r>
          </a:p>
          <a:p>
            <a:pPr lvl="1" algn="just">
              <a:defRPr/>
            </a:pPr>
            <a:r>
              <a:rPr lang="pt-BR" sz="1000" dirty="0"/>
              <a:t>XXIII - Liderança indígena da aldeia Mokuriñ do Município de Campanário; </a:t>
            </a:r>
          </a:p>
          <a:p>
            <a:pPr lvl="1" algn="just">
              <a:defRPr/>
            </a:pPr>
            <a:r>
              <a:rPr lang="pt-BR" sz="1000" dirty="0"/>
              <a:t>XXIV - Liderança indígena da aldeia Pataxó do Município de Carmésia; </a:t>
            </a:r>
          </a:p>
          <a:p>
            <a:pPr lvl="1" algn="just">
              <a:defRPr/>
            </a:pPr>
            <a:r>
              <a:rPr lang="pt-BR" sz="1000" dirty="0"/>
              <a:t>XXV - Liderança indígena da aldeia Pankararú do Município de Coronel Murta; </a:t>
            </a:r>
          </a:p>
          <a:p>
            <a:pPr lvl="1" algn="just">
              <a:defRPr/>
            </a:pPr>
            <a:r>
              <a:rPr lang="pt-BR" sz="1000" dirty="0"/>
              <a:t>XXVI - Liderança indígena da aldeia Pataxó do Município de Guanhães; </a:t>
            </a:r>
          </a:p>
          <a:p>
            <a:pPr lvl="1" algn="just">
              <a:defRPr/>
            </a:pPr>
            <a:r>
              <a:rPr lang="pt-BR" sz="1000" dirty="0"/>
              <a:t>XXVII - Liderança indígena da aldeia Xakriabá do Município de Itacarambi; </a:t>
            </a:r>
          </a:p>
          <a:p>
            <a:pPr lvl="1" algn="just">
              <a:defRPr/>
            </a:pPr>
            <a:r>
              <a:rPr lang="pt-BR" sz="1000" dirty="0"/>
              <a:t>XXVIII - Liderança indígena da aldeia Pataxó do Município de Itapecerica; </a:t>
            </a:r>
          </a:p>
          <a:p>
            <a:pPr lvl="1" algn="just">
              <a:defRPr/>
            </a:pPr>
            <a:r>
              <a:rPr lang="pt-BR" sz="1000" dirty="0"/>
              <a:t>XXVIX - Liderança indígena da aldeia Maxakali do Município de Ladainha; </a:t>
            </a:r>
          </a:p>
          <a:p>
            <a:pPr lvl="1" algn="just">
              <a:defRPr/>
            </a:pPr>
            <a:r>
              <a:rPr lang="pt-BR" sz="1000" dirty="0"/>
              <a:t>XXX - Liderança indígena da aldeia Kaxixó do Município de Martinho Campos; </a:t>
            </a:r>
          </a:p>
          <a:p>
            <a:pPr lvl="1" algn="just">
              <a:defRPr/>
            </a:pPr>
            <a:r>
              <a:rPr lang="pt-BR" sz="1000" dirty="0"/>
              <a:t>XXXI - Liderança indígena da aldeia Krenak do Município de Resplendor; </a:t>
            </a:r>
          </a:p>
          <a:p>
            <a:pPr lvl="1" algn="just">
              <a:defRPr/>
            </a:pPr>
            <a:r>
              <a:rPr lang="pt-BR" sz="1000" dirty="0"/>
              <a:t>XXXII - Liderança indígena da aldeia Maxakali do Município de Santa Helena de Minas; </a:t>
            </a:r>
          </a:p>
          <a:p>
            <a:pPr lvl="1" algn="just">
              <a:defRPr/>
            </a:pPr>
            <a:r>
              <a:rPr lang="pt-BR" sz="1000" dirty="0"/>
              <a:t>XXXIII - Liderança indígena da aldeia Xacriabá do Município de São João das Missões; </a:t>
            </a:r>
          </a:p>
          <a:p>
            <a:pPr lvl="1" algn="just">
              <a:defRPr/>
            </a:pPr>
            <a:r>
              <a:rPr lang="pt-BR" sz="1000" dirty="0"/>
              <a:t>XXXIV - Liderança indígena da aldeia Maxakali do Município de Topázio, Distrito de Teófilo Otoni; </a:t>
            </a:r>
          </a:p>
          <a:p>
            <a:pPr lvl="1" algn="just">
              <a:defRPr/>
            </a:pPr>
            <a:r>
              <a:rPr lang="pt-BR" sz="1000" dirty="0"/>
              <a:t>XXXV - 1 (um) membro do Conselho de Secretarias Municipais de Saúde de Minas Gerais – COSEMS; </a:t>
            </a:r>
          </a:p>
          <a:p>
            <a:pPr lvl="1" algn="just">
              <a:defRPr/>
            </a:pPr>
            <a:r>
              <a:rPr lang="pt-BR" sz="1000" dirty="0"/>
              <a:t>XXXVI - 1 (um) membro do Conselho Distrital de Saúde Indígena MG/ES – CONDISI; </a:t>
            </a:r>
          </a:p>
          <a:p>
            <a:pPr lvl="1" algn="just">
              <a:defRPr/>
            </a:pPr>
            <a:r>
              <a:rPr lang="pt-BR" sz="1000" dirty="0"/>
              <a:t>XXXVII - 1 (um) membro do Conselho dos Povos Indígenas de Minas Gerais – COPIMG; </a:t>
            </a:r>
          </a:p>
          <a:p>
            <a:pPr lvl="1" algn="just">
              <a:defRPr/>
            </a:pPr>
            <a:r>
              <a:rPr lang="pt-BR" sz="1000" dirty="0"/>
              <a:t>XXXVIII - 1 (um) membro da Fundação Nacional do Índio MG/ES – FUNAI; </a:t>
            </a:r>
          </a:p>
          <a:p>
            <a:pPr lvl="1" algn="just">
              <a:defRPr/>
            </a:pPr>
            <a:r>
              <a:rPr lang="pt-BR" sz="1000" dirty="0"/>
              <a:t>XXXVIX - 1 (um) membro do Distrito Sanitário Indígena MG/ES – DSEI; </a:t>
            </a:r>
          </a:p>
          <a:p>
            <a:pPr lvl="1" algn="just">
              <a:defRPr/>
            </a:pPr>
            <a:r>
              <a:rPr lang="pt-BR" sz="1000" dirty="0"/>
              <a:t>XL - 1 (um) membro da Diretoria da Fundação Hospitalar de Amparo ao Homem do Campo localizado no município de Manga/MG; </a:t>
            </a:r>
          </a:p>
          <a:p>
            <a:pPr lvl="1" algn="just">
              <a:defRPr/>
            </a:pPr>
            <a:r>
              <a:rPr lang="pt-BR" sz="1000" dirty="0"/>
              <a:t>XLI - 1 (um) membro da Diretoria do Hospital Cura Dar´s localizado no município de Machacalis/MG; e </a:t>
            </a:r>
          </a:p>
          <a:p>
            <a:pPr lvl="1" algn="just">
              <a:defRPr/>
            </a:pPr>
            <a:r>
              <a:rPr lang="pt-BR" sz="1000" dirty="0"/>
              <a:t>XLII - 1 (um) membro da Diretoria do Hospital Tristão da Cunha localizado no município de Itambacuri/MG. </a:t>
            </a:r>
          </a:p>
          <a:p>
            <a:pPr lvl="1" algn="just">
              <a:defRPr/>
            </a:pPr>
            <a:r>
              <a:rPr lang="pt-BR" sz="1000" dirty="0"/>
              <a:t>XLIII – 1 (um) membro da Secretaria Municipal de Saúde de Buritizeiro; e </a:t>
            </a:r>
          </a:p>
          <a:p>
            <a:pPr lvl="1" algn="just">
              <a:defRPr/>
            </a:pPr>
            <a:r>
              <a:rPr lang="pt-BR" sz="1000" dirty="0"/>
              <a:t>XLIV – Liderança indígena da aldeia Set Sor Bragagá do Município de Buritizeiro.</a:t>
            </a:r>
          </a:p>
          <a:p>
            <a:pPr marL="160020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As atividades previstas de acompanhamento e execução da Política de Atenção à Saúde Indígena estão sendo exercidas nesta gestão dentro da </a:t>
            </a:r>
            <a:r>
              <a:rPr lang="pt-BR" sz="1000" b="1" dirty="0"/>
              <a:t>Diretoria de Políticas de Atenção Primária à Saúde</a:t>
            </a:r>
            <a:r>
              <a:rPr lang="pt-BR" sz="1000" dirty="0"/>
              <a:t>, da </a:t>
            </a:r>
            <a:r>
              <a:rPr lang="pt-BR" sz="1000" b="1" dirty="0"/>
              <a:t>Superintendência de Políticas de Atenção Primária à Saúde</a:t>
            </a:r>
            <a:r>
              <a:rPr lang="pt-BR" sz="1000" dirty="0"/>
              <a:t>. </a:t>
            </a:r>
          </a:p>
          <a:p>
            <a:pPr marL="160020" lvl="1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As ações desenvolvidas pelo GCPESI-MG são discussões técnicas sobre: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aplicação dos recursos orçamentários-financeiros previstos para população indígena, tanto de saúde básica quanto de média e alta complexidade;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apresentação dos problemas/dificuldades enfrentados nos territórios, com proposições para esclarecer e/ou saná-las;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estratégias para minimizar surtos recorrentes; entre outras.</a:t>
            </a:r>
          </a:p>
          <a:p>
            <a:pPr marL="160020" lvl="1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A </a:t>
            </a:r>
            <a:r>
              <a:rPr lang="pt-BR" sz="1000" b="1" dirty="0"/>
              <a:t>principal ação </a:t>
            </a:r>
            <a:r>
              <a:rPr lang="pt-BR" sz="1000" dirty="0"/>
              <a:t>desenvolvida para saúde indígena é o </a:t>
            </a:r>
            <a:r>
              <a:rPr lang="pt-BR" sz="1000" b="1" dirty="0"/>
              <a:t>monitoramento</a:t>
            </a:r>
            <a:r>
              <a:rPr lang="pt-BR" sz="1000" dirty="0"/>
              <a:t> em conjunto com as </a:t>
            </a:r>
            <a:r>
              <a:rPr lang="pt-BR" sz="1000" b="1" dirty="0"/>
              <a:t>referências técnicas das Regionais de Saúde</a:t>
            </a:r>
            <a:r>
              <a:rPr lang="pt-BR" sz="1000" dirty="0"/>
              <a:t>, através de videoconferências das </a:t>
            </a:r>
            <a:r>
              <a:rPr lang="pt-BR" sz="1000" b="1" dirty="0"/>
              <a:t>ações/pautas/dificuldades/alinhamentos</a:t>
            </a:r>
            <a:r>
              <a:rPr lang="pt-BR" sz="1000" dirty="0"/>
              <a:t> sobre a </a:t>
            </a:r>
            <a:r>
              <a:rPr lang="pt-BR" sz="1000" b="1" dirty="0"/>
              <a:t>saúde indígena</a:t>
            </a:r>
            <a:r>
              <a:rPr lang="pt-BR" sz="1000" dirty="0"/>
              <a:t>, envolvendo também os Distritos Sanitários Especiais Indígenas- DSEI, municípios e lideranças indígenas.</a:t>
            </a:r>
            <a:endParaRPr lang="pt-BR" sz="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36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sz="900" dirty="0"/>
              <a:t>Fundamento: Política Nacional de Atenção Integral à Saúde das Mulheres (PNAISM, 2004). 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endParaRPr lang="pt-BR" sz="900" dirty="0"/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sz="900" dirty="0"/>
              <a:t>A linha de cuidado materno-infantil é uma das linhas prioritárias definidas por esta gestão e encontra-se em revisão pela SES/MG. 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endParaRPr lang="pt-BR" sz="900" dirty="0"/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sz="900" dirty="0"/>
              <a:t>Projeto Saúde em Rede: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sz="900" dirty="0"/>
              <a:t>Início: julho de 2019;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sz="900" dirty="0"/>
              <a:t>Objetivo: garantir o acesso qualificado à rede materno-infantil no estado de Minas Gerais, desde a atenção primária, passando pela atenção especializada e hospitalar.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endParaRPr lang="pt-BR" sz="900" dirty="0"/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sz="900" dirty="0"/>
              <a:t>Na PNAISM as ações estão relacionadas por eixos e contemplam: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800" dirty="0"/>
              <a:t>Atenção Clinico Ginecológica e Climatério;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800" dirty="0"/>
              <a:t>Atenção as Mulheres e Adolescentes em Situação de Violência;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800" dirty="0"/>
              <a:t>Atenção Obstétrica;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800" dirty="0"/>
              <a:t>Saúde Sexual e Saúde Reprodutiva, incluindo o planejamento reprodutivo e as IST/HIV/AIDS;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800" dirty="0"/>
              <a:t>Atenção à Saúde de Seguimentos Específicos da População Feminina;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800" dirty="0"/>
              <a:t>Câncer de colo de útero e mama.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sz="900" dirty="0"/>
              <a:t>Em julho de 2019, foi iniciado Projeto Saúde em Rede, cujo objetivo é organizar as redes de atenção à saúde nas linhas de cuidado materno-infantil e hipertensão e diabetes, desde a atenção primária, passando pela atenção especializada e hospitalar a fim de promover um melhor serviço para a sociedade e gerar mais valor ao cidadão. </a:t>
            </a:r>
          </a:p>
          <a:p>
            <a:pPr marL="160020" lvl="1" indent="-160020">
              <a:buFont typeface="Arial" panose="020B0604020202020204" pitchFamily="34" charset="0"/>
              <a:buChar char="•"/>
              <a:defRPr/>
            </a:pPr>
            <a:r>
              <a:rPr lang="pt-BR" sz="900" dirty="0"/>
              <a:t>Nesse sentido, o projeto visa garantir o acesso qualificado à rede materno-infantil no estado de Minas Gerais.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26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Razão de Mortalidade Materna Brasil: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É o indicador utilizado para conhecer o nível de morte materna (...) calculado pela relação do n.º de mortes ´maternas´ ou de ´mulheres durante a gestação ou até 42 dias após o término da gestação´, independentemente da duração ou da localização da gravidez.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Reflete a qualidade da atenção à saúde da mulher. Taxas elevadas de mortalidade materna estão associadas à insatisfatória prestação de serviços de saúde a esse grupo, desde o planejamento familiar e a assistência pré-natal, até a assistência ao parto e ao puerpério.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Parâmetro: 40 (meta a ser proposta no PES/MG até 2023).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Em 2000, o Brasil foi um dos países que pactuou sua participação nos Objetivos de Desenvolvimento do Milênio (ODM) junto à Organização das Nações Unidas (ONU). Eram 8 objetivos, com 24 metas a serem cumpridas até 2015. Uma das metas, era reduzir a 75% a mortalidade materna.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Em 2015, novos objetivos foram propostos para serem atingidos até 2030, nomeados Objetivos de Desenvolvimento Sustentável (ODS), um deles é reduzir a taxa de mortalidade materna global para menos de 70 mortes por 100.000 nascidos vivos. A nova meta brasileira relacionada à mortalidade materna é: 30 mortes maternas a cada 100 mil nascidos vivos, até o ano de 2030.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do Brasil: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58,76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 *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 *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Fontes: MS/SVS/DASIS - Sistema de Informações sobre Nascidos Vivos – SINASC/ MS/SVS/CGIAE - Sistema de Informações sobre Mortalidade – SIM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*Banco de Dados somente até 2017.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de MG: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45,22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 42,15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 36,43**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Fontes: SINASC/CPDE/DIE/SVE/SubVS/SESMG - SIM/CPDE/DIE/SVE/SubVS/SESMG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** Dados de 2017 a 2019 atualizados em 02 de setembro de 2019, portanto sujeitos a alterações.</a:t>
            </a:r>
          </a:p>
          <a:p>
            <a:pPr marL="160020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Taxa de Mortalidade Infantil 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O indicador estima o risco de morte dos nascidos vivos durante o seu primeiro ano de vida e consiste em relacionar o número de óbitos de menores de um ano de idade, por mil nascidos vivos, na população residente em determinado espaço geográfico, no ano considerado.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A taxa de mortalidade infantil é um indicador social representado pelo número de crianças que morreram antes de completar um ano de vida a cada mil crianças nascidas vivas no período de um ano. É um importante indicador da qualidade dos serviços de saúde, saneamento básico e educação de uma cidade, país ou região.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Parâmetro: 11,11 ( meta proposta no PMDI/MG – 2019)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Em 2015, novos objetivos foram propostos para serem atingidos até 2030, nomeados Objetivos de Desenvolvimento Sustentável (ODS), um deles é até 2030, acabar com as mortes evitáveis de recém-nascidos e crianças menores de 5 anos, com todos os países objetivando reduzir a mortalidade neonatal para pelo menos até 12 por 1.000 nascidos vivos e a mortalidade de crianças menores de 5 anos para pelo menos até 25 por 1.000 nascidos vivos.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do Brasil: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12,39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2018:*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2019:*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Fontes: MS/SVS/DASIS - Sistema de Informações sobre Nascidos Vivos – SINASC / MS/SVS/CGIAE - Sistema de Informações sobre Mortalidade - SIM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*Banco de Dados somente até 2017.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de MG: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11,44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 10,97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 11,49**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Fontes: SINASC/CPDE/DIE/SVE/SubVS/SESMG - SIM/CPDE/DIE/SVE/SubVS/SESMG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** Dados de 2017 a 2019 atualizados em 02 de setembro de 2019, portanto sujeitos a alterações.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A mortalidade infantil é um importante indicador que permite refletir o nível de saúde (indicador da qualidade dos serviços de saúde )e o grau de desenvolvimento socioeconômico de uma determinada população ( saneamento básico e educação de uma cidade, país ou região). Altas taxas de mortalidade infantil estão associadas a baixos níveis socioeconômicos e de condições de vida.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Seguem considerações da Diretoria de Informações Epidemiológicas/SVE  relacionadas ao cálculo de indicadores com dados parciais, principalmente para 2018 e 2019: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Considerando Portaria MS Nº 47, DE 3 DE MAIO DE 20160, a avaliação da regularidade na alimentação do SIM e SINASC pelo Ministério da Saúde considera os registros transferidos até 60 (sessenta) dias após o encerramento do mês de ocorrência dos óbitos e nascimentos;</a:t>
            </a:r>
          </a:p>
          <a:p>
            <a:pPr marL="416052" lvl="1" indent="-160020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Considerando Portaria MS Nº 116, 11 de FEVEREIRO DE 2009, estabelece,  entre outros, datas para fechamento  e publicação dos dados do SINASC e SIM oficialmente por este órgão no site do DATASUS/MS, a saber:</a:t>
            </a:r>
            <a:br>
              <a:rPr lang="pt-BR" sz="900" dirty="0"/>
            </a:br>
            <a:r>
              <a:rPr lang="pt-BR" sz="900" dirty="0"/>
              <a:t>CAPÍTULO IV</a:t>
            </a:r>
            <a:br>
              <a:rPr lang="pt-BR" sz="900" dirty="0"/>
            </a:br>
            <a:r>
              <a:rPr lang="pt-BR" sz="900" dirty="0"/>
              <a:t>Da transferência dos dados, dos prazos e da regularidade</a:t>
            </a:r>
            <a:br>
              <a:rPr lang="pt-BR" sz="900" dirty="0"/>
            </a:br>
            <a:r>
              <a:rPr lang="pt-BR" sz="900" dirty="0"/>
              <a:t>Art. 36</a:t>
            </a:r>
            <a:br>
              <a:rPr lang="pt-BR" sz="900" dirty="0"/>
            </a:br>
            <a:r>
              <a:rPr lang="pt-BR" sz="900" dirty="0"/>
              <a:t>§ 2º A consolidação do ano estatístico pela SVS/MS deverá ocorrer até o dia 30 de junho de cada ano, relativamente aos dados do ano anterior.</a:t>
            </a:r>
            <a:br>
              <a:rPr lang="pt-BR" sz="900" dirty="0"/>
            </a:br>
            <a:r>
              <a:rPr lang="pt-BR" sz="900" dirty="0"/>
              <a:t>Art. 37. Os dados serão divulgados em caráter preliminar, e posteriormente em caráter definitivo, nos seguintes prazos:</a:t>
            </a:r>
            <a:br>
              <a:rPr lang="pt-BR" sz="900" dirty="0"/>
            </a:br>
            <a:r>
              <a:rPr lang="pt-BR" sz="900" dirty="0"/>
              <a:t>I - Entre 30 de junho e 30 de agosto do ano subsequente ao ano de ocorrência, em caráter preliminar; e</a:t>
            </a:r>
            <a:br>
              <a:rPr lang="pt-BR" sz="900" dirty="0"/>
            </a:br>
            <a:r>
              <a:rPr lang="pt-BR" sz="900" dirty="0"/>
              <a:t>II -Até 30 de dezembro do ano subsequente ao ano de ocorrência, em caráter oficial.</a:t>
            </a:r>
          </a:p>
          <a:p>
            <a:pPr marL="416052" lvl="1" indent="-160020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Como o indicador é calculado com base em dois sistemas: numerador extraído do SIM e denominador extraído do SINASC, possíveis diferenças na velocidade de  alimentação desses sistemas podem interferir no último ano considerado, 2019, uma vez que ainda é corrente.</a:t>
            </a:r>
          </a:p>
          <a:p>
            <a:pPr marL="416052" lvl="1" indent="-160020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Diante desse contexto, analisando o período  como um todo, entre 2010 e 2019 , a tendência do indicador é de redução. Apesar do valor apresentado para o último ano (2019) tenha sido de aumento em relação aos dois anos anteriores, reforça-se que ainda é bem preliminar, portanto, passível de mudanças.</a:t>
            </a:r>
            <a:endParaRPr lang="pt-BR" sz="1000" dirty="0"/>
          </a:p>
          <a:p>
            <a:pPr marL="160020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Proporção de nascidos vivos de mães que realizaram sete ou mais consultas de pré-natal: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Esse indicador mede a cobertura do atendimento pré-natal de gestantes, identificando situações de desigualdades e tendências que demandam ações e estudos específicos.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Contribui para a análise das condições de acesso da assistência pré-natal e qualidade em associação com outros indicadores, tais como taxa de mortalidade materna e infantil, incidência de sífilis congênita, entre outros.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Parâmetro: 90% das mães com sete ou mais consultas de pré-natal.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do Brasil: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69,30%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 *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2019:*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Fonte: MS/SVS/DASIS - Sistema de Informações sobre Nascidos Vivos – SINASC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*Banco de Dados somente até 2017.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de MG: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76,29%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 77,27%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 78,36%**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Fonte: SINASC/CPDE/DIE/SVE/SubVS/SESMG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** Dados de 2017 a 2019 atualizados em 02 de setembro de 2019, portanto sujeitos a alterações.</a:t>
            </a:r>
            <a:endParaRPr lang="pt-BR" sz="900" dirty="0"/>
          </a:p>
          <a:p>
            <a:pPr marL="160020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Taxa de detecção de sífilis congênita em menores de 1 ano: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Expressa a qualidade do pré-natal, uma vez que a sífilis pode ser diagnosticada e tratada em duas oportunidades durante a gestação e também durante o parto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De acordo com o Boletim Epidemiológico da Sífilis do Ministério da Saúde (2018), no período de 2005 a junho de 2018, foram notificados no SINAN 259.087 casos de sífilis em gestantes, dos quais 45,1% foram casos residentes na Região Sudeste, 20,5% no Nordeste, 14,7% na Região Sul, 10,5% na Região Norte e 9,1% no Centro-Oeste.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O número de casos notificados em comparação ao ano anterior evidencia aumento em quase todas as regiões do Brasil, com destaque para as regiões Sudeste, Sul e Centro-oeste. Este aumento pode ser atribuído à mudança no critério de definição de casos a partir de outubro de 2017 - que passou a considerar pré-natal, parto e puerpério para notificação de sífilis em gestante, além da implantação da testagem rápida na Atenção Primária, que otimizou o acesso ao diagnóstico e tratamento precoce para a sífilis.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Diante do cenário atual e considerando o impacto da sífilis na assistência à saúde pública e a necessidade de seu controle, o Ministério da Saúde implementou a Agenda de Ações Estratégicas para a Redução da Sífilis no Brasil, com o objetivo de ampliar os compromissos entre o Departamento Nacional e parceiros, fortalecendo as ações para a redução da sífilis no país. Dentre as inovações propostas, está o diagnóstico por meio de testes rápidos que são de fácil execução e leitura simples, o que proporciona o acesso ao diagnóstico e tratamento oportuno e adequado principalmente às gestantes e parcerias sexuais. No estado de Minas Gerais, essa implementação está acontecendo de forma gradual, baseada nas análises epidemiológicas, necessidades regionais, adaptação e à qualificação das Unidades Básicas de Saúde (UBS) para a realização destas testagens. Atualmente, dos 853 municípios do estado, 225 (26%) finalizaram o processo de implantação e 311 (37%) ainda não iniciaram o processo. (Boletim Epidemiológico Mineiro –BEM  Secretaria de Estado de Saúde de Minas Gerais).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do Brasil: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16,2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2018:*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2019:*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*Dados até 30/06/2018.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de MG: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24,3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2018:*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2019*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*Dados até 30/06/2018.</a:t>
            </a:r>
          </a:p>
          <a:p>
            <a:pPr marL="160020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Taxa de Cesárea: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Mede a participação relativa dos partos cesáreos no total de partos hospitalares. O número de nascidos vivos em partos hospitalares é adotado como uma aproximação do total de partos hospitalares.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Percentuais elevados podem significar, entre outros fatores, a concentração de partos considerados de alto risco, em municípios onde existem unidades de referência para a assistência ao parto.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É influenciado pelo modelo de assistência obstétrica adotado, pelas condições socioeconômicas e de saúde da gestante e pela disponibilidade de recursos especializados (tecnologias e serviços).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Parâmetro:  Estudos recentes da Organização Mundial da Saúde (OMS) sugerem que taxas populacionais de operação cesariana superiores a 10% não contribuem para a redução da mortalidade materna, perinatal ou neonatal. Considerando as características da nossa população, que apresenta entre outros distintivos um elevado número de operações cesarianas anteriores, a taxa de referência ajustada para a população brasileira gerada a partir do instrumento desenvolvido para este fim pela OMS estaria entre 25%-30%. (PORTARIA No 306, DE 28 DE MARÇO DE 2016).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do Brasil: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55,56%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Fonte: MS/SVS/DASIS - Sistema de Informações sobre Nascidos Vivos – SINASC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*Banco de Dados somente até 2017.</a:t>
            </a:r>
          </a:p>
          <a:p>
            <a:pPr marL="416052" lvl="1" indent="-160020" algn="just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Dados de MG: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2017: 57,54%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2018: 58,00%</a:t>
            </a:r>
          </a:p>
          <a:p>
            <a:pPr marL="672084" lvl="2" indent="-160020" algn="just">
              <a:buFont typeface="Courier New" panose="02070309020205020404" pitchFamily="49" charset="0"/>
              <a:buChar char="o"/>
              <a:defRPr/>
            </a:pPr>
            <a:r>
              <a:rPr lang="pt-BR" sz="1000" dirty="0"/>
              <a:t>2019: 58,50%</a:t>
            </a:r>
          </a:p>
          <a:p>
            <a:pPr lvl="2" algn="just">
              <a:buFont typeface="Courier New" panose="02070309020205020404" pitchFamily="49" charset="0"/>
              <a:buNone/>
              <a:defRPr/>
            </a:pPr>
            <a:r>
              <a:rPr lang="pt-BR" sz="1000" dirty="0"/>
              <a:t>Fontes: SINASC/CPDE/DIE/SVE/SubVS/SESMG - SIM/CPDE/DIE/SVE/SubVS/SESMG</a:t>
            </a:r>
          </a:p>
          <a:p>
            <a:pPr marL="672084" lvl="2" indent="-160020" algn="just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Dados de 2017 a 2019 atualizados em 02 de setembro de 2019, portanto sujeitos a alterações.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Em relação à Taxa de Cesárea, em termos populacionais, a proporção de partos cesáreos reflete o nível de acesso a essa intervenção e seu uso.  Para a Organização Mundial da Saúde (OMS), não há motivos que justifiquem proporções de partos cesáreas superiores a 15%. No entanto, a cesariana tem apresentado tendência mundial de aumento, ocasionando elevação nos custos dos serviços de saúde e nos riscos de morbimortalidade materna e perinatal, sem causar impacto na redução das taxas de perimortalidade.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Há diferença nas taxas de parto cesárea entre os diversos países, relacionadas às condições socioeconômicas. As taxas são maiores em regiões mais desenvolvidas (27,2%), em contraste com as observadas em regiões extremamente subdesenvolvidas (6,0%). Estudos ecológicos apontam que as taxas também diferem entre regiões de um mesmo país, como o Brasil, que é considerado um dos países com maior ocorrência de cesarianas do mundo e com tendência de aumento(3-4). A diferença encontrada é por determinantes múltiplos e complexos, tais como as características obstétricas das mulheres, os recursos tecnológicos e humanos disponíveis, e, sobretudo, protocolos clínicos de conduta utilizados em cada localidade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A dificuldade de interferir na tendência de aumento das taxas de parto cesárea advém da complexidade deste tema, visto que se trata de uma questão multidimensional, com determinantes múltiplos e complexos. Há sim o componente biológico materno, porém no Brasil o que mais determina sua ocorrência é a interação de fatores historicamente construídos, como a qualidade da formação profissional; a prática não baseada em evidências; o protagonismo do obstetra; o modelo de assistência à maternidade (medicalização e hospitalização); a forma de organização dos serviços de saúde; o pagamento por procedimentos; a percepção da maioria da população sobre a possível superioridade dessa via de parto; conveniência e praticidade, dentre outras razões culturais.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Salienta-se que é preciso investir na formação dos profissionais de saúde, capacitá-los a realizar o acompanhamento e o cuidado pré-natal, além do parto vaginal, e intervir com cesariana nos casos realmente necessários, garantindo as boas práticas, a humanização do atendimento, bem como a promoção do parto e nascimento seguros.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Em 2011, com a Portaria n.º 1.459 (Brasil, 2011), o MS instituiu a Rede Cegonha, que sistematiza e institucionaliza um modelo de atenção ao parto e ao nascimento, incentivando a realização de partos normal. A Rede é composta por um conjunto de medidas que visa garantir às mulheres, usuárias do – SUS, o atendimento adequado, seguro e humanizado, a partir da confirmação da gravidez, na atenção ao pré-natal, ao parto e ao puerpério, incluindo a atenção à saúde da criança até os dois primeiros anos de vida. Essa rede de cuidado ainda assegura à mulher o direito ao planejamento reprodutivo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Apesar das taxas de cesáreas estarem elevadas no estado, A SES/MG acompanha as ações relativas à Rede Cegonha e conforme a Resolução SES/MG Nº 6.818, DE 21 de Agosto de 2019  monitora indicadores de qualidade, sendo eles:</a:t>
            </a:r>
          </a:p>
          <a:p>
            <a:pPr marL="672084" lvl="2" indent="-160020" algn="just" defTabSz="512064">
              <a:buFont typeface="Wingdings" panose="05000000000000000000" pitchFamily="2" charset="2"/>
              <a:buChar char="Ø"/>
              <a:defRPr/>
            </a:pPr>
            <a:r>
              <a:rPr lang="pt-BR" sz="900" dirty="0"/>
              <a:t>Proporção de gestantes com acompanhamento de livre escolha durante a internação para realização do parto;</a:t>
            </a:r>
          </a:p>
          <a:p>
            <a:pPr marL="672084" lvl="2" indent="-160020" algn="just" defTabSz="512064">
              <a:buFont typeface="Wingdings" panose="05000000000000000000" pitchFamily="2" charset="2"/>
              <a:buChar char="Ø"/>
              <a:defRPr/>
            </a:pPr>
            <a:r>
              <a:rPr lang="pt-BR" sz="900" dirty="0"/>
              <a:t>Taxa de cesárea;</a:t>
            </a:r>
          </a:p>
          <a:p>
            <a:pPr marL="672084" lvl="2" indent="-160020" algn="just" defTabSz="512064">
              <a:buFont typeface="Wingdings" panose="05000000000000000000" pitchFamily="2" charset="2"/>
              <a:buChar char="Ø"/>
              <a:defRPr/>
            </a:pPr>
            <a:r>
              <a:rPr lang="pt-BR" sz="900" dirty="0"/>
              <a:t>Atuação do Comitê Hospitalar de Prevenção de Óbito Fetal, Infantil e Materno; e</a:t>
            </a:r>
          </a:p>
          <a:p>
            <a:pPr marL="672084" lvl="2" indent="-160020" algn="just" defTabSz="512064">
              <a:buFont typeface="Wingdings" panose="05000000000000000000" pitchFamily="2" charset="2"/>
              <a:buChar char="Ø"/>
              <a:defRPr/>
            </a:pPr>
            <a:r>
              <a:rPr lang="pt-BR" sz="900" dirty="0"/>
              <a:t>Proporção de recém-nascidos com 37 semanas ou mais de gestação com apgar de 5º minuto ≤ 7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O custeio estadual complementar diferenciado do componente Parto e Nascimento da Rede Cegonha estão condicionados cumprimento das metas e indicadores estabelecidos em resolução estadual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O estado ainda estimula a boas práticas na assistência ao parto e nascimento, remendado as Diretrizes do Ministério da Saúde, tais como Protocolos Da Atenção Básica | Saúde das Mulheres; Manual Técnico - Gestação de Alto Risco; Critérios para Estratificação de Risco e Acompanhamento da Gestante; Protocolo clínico e diretrizes terapêuticas para prevenção da transmissão vertical de HIV, Sífilis e Hepatites Virais; Diretrizes Nacionais de Assistência ao Parto Normal; Diretrizes de atenção à gestante: a operação cesariana.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Destaca-se ainda que são desenvolvidas ações e atividades propostas pelo Iniciativa Hospital Amigo da Criança; Gestão do Grupo Condutor Estadual da Rede; Coordenação das ações de alinhamento das diretrizes da Rede Cegonha junto ao Ministério da Saúde e Conselho de Secretarias Municipais de Saúde de Minas Gerais-COSEMS/MG; Distribuição de material educativo e de apoio (caderneta da gestante); Habilitação de Leitos de Unidade de Terapia Intensiva Neonatal (UTIN) e Unidade de Cuidado Intermediário Neonatal (UCIN); Monitoramento da assistência das maternidades que recebem recursos da Rede Cegonha; Assessoria e monitoramento aos estabelecimentos e Unidades Regionais de Saúde quanto à elaboração de projetos, cadastro de propostas, preenchimento de planilhas de custeio e investimento; Elaboração de minutas, pareceres e documentos técnicos que orientam sobre a linha de cuidado materno infantil.</a:t>
            </a:r>
          </a:p>
          <a:p>
            <a:pPr marL="256032" lvl="1" algn="just" defTabSz="512064">
              <a:defRPr/>
            </a:pPr>
            <a:endParaRPr lang="pt-BR" sz="900" dirty="0"/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Referências Bibliográficas 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en-US" sz="900" dirty="0"/>
              <a:t>Betrán AP, Ye J, Moller AB, Zhang J, Gülmezoglu AM, Torloni MR. the increasing trend in caesarean section rates: global, regional and national estimates: 1990-2014. </a:t>
            </a:r>
            <a:r>
              <a:rPr lang="pt-BR" sz="900" dirty="0"/>
              <a:t>PLoS One. 2016;11(2):e0148343. 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Declaração da OMS sobre Taxas de Cesáreas - WHO/RHR -Organização Mundial da Saúde.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Hopkins K, Amaral EFL, Mourao ANM. </a:t>
            </a:r>
            <a:r>
              <a:rPr lang="en-US" sz="900" dirty="0"/>
              <a:t>The impact of payment source and hospital type on rising cesarean section rates in Brazil, 1998 to 2008. </a:t>
            </a:r>
            <a:r>
              <a:rPr lang="pt-BR" sz="900" dirty="0"/>
              <a:t>Birth. 2014;41(2):169-77.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Leal MC, Pereira APE, Domingues RMSM, Theme-Filha MM, Dias MAB, Nakamura PM, et al. </a:t>
            </a:r>
            <a:r>
              <a:rPr lang="en-US" sz="900" dirty="0"/>
              <a:t>Obstetric interventions during labor and childbirth in Brazilian low-risk women. </a:t>
            </a:r>
            <a:r>
              <a:rPr lang="pt-BR" sz="900" dirty="0"/>
              <a:t>Cad Saúde Pública. 2014;30 Suppl 1:17-32. </a:t>
            </a:r>
          </a:p>
          <a:p>
            <a:pPr marL="416052" lvl="1" indent="-160020" algn="just" defTabSz="512064">
              <a:buFont typeface="Calibri" panose="020F0502020204030204" pitchFamily="34" charset="0"/>
              <a:buChar char="₋"/>
              <a:defRPr/>
            </a:pPr>
            <a:r>
              <a:rPr lang="pt-BR" sz="900" dirty="0"/>
              <a:t>Oliveira RR, Melo EC, Novaes ES, Ferracioli PLRV, Mathias TAF. Fatores associados ao parto cesárea nos sistemas público e privado de atenção à saúde. Rev Esc Enferm USP. 2016;50(5):733-740.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CF3-9203-438D-BFE5-65D89B14F29D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495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6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4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45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35878" y="0"/>
            <a:ext cx="3656122" cy="559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562107" y="4244408"/>
            <a:ext cx="4629892" cy="2613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499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629709" y="1658048"/>
            <a:ext cx="310218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35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93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2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4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8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66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32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28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8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4DB0-4D8C-4360-B771-23F7CC320F80}" type="datetimeFigureOut">
              <a:rPr lang="pt-BR" smtClean="0"/>
              <a:t>14/10/2019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AAB0-CCC4-4E7D-841C-0AF8D280402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mg.gov.br/parcerias/hospitaisregiona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8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66" y="293612"/>
            <a:ext cx="2319769" cy="23141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99" y="5734955"/>
            <a:ext cx="3380161" cy="394900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2927900" y="2828186"/>
            <a:ext cx="6326302" cy="2435260"/>
          </a:xfrm>
          <a:prstGeom prst="rect">
            <a:avLst/>
          </a:prstGeom>
        </p:spPr>
        <p:txBody>
          <a:bodyPr vert="horz" wrap="square" lIns="0" tIns="217148" rIns="0" bIns="0" rtlCol="0"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chemeClr val="accent2"/>
                </a:solidFill>
                <a:latin typeface="Montserrat" panose="00000500000000000000" pitchFamily="50" charset="0"/>
              </a:rPr>
              <a:t>RELATÓRIO</a:t>
            </a:r>
          </a:p>
          <a:p>
            <a:pPr algn="ctr">
              <a:defRPr/>
            </a:pPr>
            <a:r>
              <a:rPr lang="pt-BR" sz="4800" b="1" dirty="0">
                <a:solidFill>
                  <a:schemeClr val="accent2"/>
                </a:solidFill>
                <a:latin typeface="Montserrat" panose="00000500000000000000" pitchFamily="50" charset="0"/>
              </a:rPr>
              <a:t>2º QUADRIMESTRE 2019</a:t>
            </a:r>
          </a:p>
        </p:txBody>
      </p:sp>
    </p:spTree>
    <p:extLst>
      <p:ext uri="{BB962C8B-B14F-4D97-AF65-F5344CB8AC3E}">
        <p14:creationId xmlns:p14="http://schemas.microsoft.com/office/powerpoint/2010/main" val="413543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654" y="3429000"/>
            <a:ext cx="3028693" cy="1169551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PANORAMA EXECUÇÃO 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FONTE 10  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(Função Saúde)</a:t>
            </a:r>
          </a:p>
        </p:txBody>
      </p:sp>
      <p:sp>
        <p:nvSpPr>
          <p:cNvPr id="14" name="object 2"/>
          <p:cNvSpPr/>
          <p:nvPr/>
        </p:nvSpPr>
        <p:spPr>
          <a:xfrm>
            <a:off x="3027082" y="0"/>
            <a:ext cx="9144001" cy="9194538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90556"/>
              </p:ext>
            </p:extLst>
          </p:nvPr>
        </p:nvGraphicFramePr>
        <p:xfrm>
          <a:off x="3098800" y="1304773"/>
          <a:ext cx="9067800" cy="417538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2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UNIDADE ORÇAMENTÁRIA</a:t>
                      </a:r>
                      <a:endParaRPr lang="pt-BR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CRÉDITO AUTORIZADO</a:t>
                      </a:r>
                      <a:br>
                        <a:rPr lang="pt-BR" sz="1300" b="1" u="none" strike="noStrike" dirty="0">
                          <a:effectLst/>
                          <a:latin typeface="+mn-lt"/>
                        </a:rPr>
                      </a:br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(B)</a:t>
                      </a:r>
                      <a:endParaRPr lang="pt-BR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VALOR EMPENHADO</a:t>
                      </a:r>
                      <a:br>
                        <a:rPr lang="pt-BR" sz="1300" b="1" u="none" strike="noStrike" dirty="0">
                          <a:effectLst/>
                          <a:latin typeface="+mn-lt"/>
                        </a:rPr>
                      </a:br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(C) </a:t>
                      </a:r>
                      <a:endParaRPr lang="pt-BR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%</a:t>
                      </a:r>
                      <a:br>
                        <a:rPr lang="pt-BR" sz="1300" b="1" u="none" strike="noStrike" dirty="0">
                          <a:effectLst/>
                          <a:latin typeface="+mn-lt"/>
                        </a:rPr>
                      </a:br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(D=C/B)</a:t>
                      </a:r>
                      <a:endParaRPr lang="pt-BR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VALOR LIQUIDADO</a:t>
                      </a:r>
                      <a:br>
                        <a:rPr lang="pt-BR" sz="1300" b="1" u="none" strike="noStrike" dirty="0">
                          <a:effectLst/>
                          <a:latin typeface="+mn-lt"/>
                        </a:rPr>
                      </a:br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(E)</a:t>
                      </a:r>
                      <a:endParaRPr lang="pt-BR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VALOR PAGO</a:t>
                      </a:r>
                      <a:br>
                        <a:rPr lang="pt-BR" sz="1300" b="1" u="none" strike="noStrike" dirty="0">
                          <a:effectLst/>
                          <a:latin typeface="+mn-lt"/>
                        </a:rPr>
                      </a:br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(F)</a:t>
                      </a:r>
                      <a:endParaRPr lang="pt-BR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%</a:t>
                      </a:r>
                      <a:br>
                        <a:rPr lang="pt-BR" sz="1300" b="1" u="none" strike="noStrike" dirty="0">
                          <a:effectLst/>
                          <a:latin typeface="+mn-lt"/>
                        </a:rPr>
                      </a:br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(G=F/B)</a:t>
                      </a:r>
                      <a:endParaRPr lang="pt-BR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FES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R$ 4.085.457.266,25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R$ 1.999.489.488,46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R$ 1.130.266.523,19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R$ 619.285.591,28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3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ESP-MG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R$ 18.810.010,00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R$ 7.592.082,36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R$ 6.543.618,19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R$ 6.112.355,89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3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FUNED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R$ 578.059.863,00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R$ 223.747.225,19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R$ 84.889.396,50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R$ 74.953.814,94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89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FHEMIG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R$ 1.352.301.320,00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R$ 869.092.397,37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R$ 824.060.173,82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R$ 721.208.324,77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6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HEMOMINAS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R$ 266.682.549,00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R$ 138.922.581,95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R$ 118.249.547,93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R$ 99.173.931,40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SEINFRA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R$ 160.331.683,04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R$ 1.439.993,93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R$ 0,00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R$ 0,00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23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SEJUSP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R$ 137.118.759,38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R$ 67.662.878,91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R$ 62.327.368,99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R$ 57.185.369,74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23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SESP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R$ 16.051.755,33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R$ 9.373.465,14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R$ 9.217.719,15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R$ 8.619.256,61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+mn-lt"/>
                        </a:rPr>
                        <a:t>FAPEMIG</a:t>
                      </a:r>
                      <a:endParaRPr lang="pt-BR" sz="1300" b="0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-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-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-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23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  <a:latin typeface="+mn-lt"/>
                        </a:rPr>
                        <a:t>TOTAL (R$)</a:t>
                      </a:r>
                      <a:endParaRPr lang="pt-BR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6602" marR="6602" marT="660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R$ 6.614.814.206,00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R$ 3.317.320.113,31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R$ 2.235.554.347,77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R$ 1.586.538.644,63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3098800" y="5508042"/>
            <a:ext cx="9067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4" tIns="30477" rIns="60954" bIns="304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Calibri" panose="020F0502020204030204" pitchFamily="34" charset="0"/>
              </a:rPr>
              <a:t>Fonte: Armazém de Informações do Siafi.</a:t>
            </a:r>
          </a:p>
        </p:txBody>
      </p:sp>
    </p:spTree>
    <p:extLst>
      <p:ext uri="{BB962C8B-B14F-4D97-AF65-F5344CB8AC3E}">
        <p14:creationId xmlns:p14="http://schemas.microsoft.com/office/powerpoint/2010/main" val="312384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10106" y="3429000"/>
            <a:ext cx="2227789" cy="1538883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PAGAMENTO 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RESTOS A PAGAR 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FONTE 10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(Função Saúde)</a:t>
            </a:r>
          </a:p>
        </p:txBody>
      </p:sp>
      <p:sp>
        <p:nvSpPr>
          <p:cNvPr id="14" name="object 2"/>
          <p:cNvSpPr/>
          <p:nvPr/>
        </p:nvSpPr>
        <p:spPr>
          <a:xfrm>
            <a:off x="3027082" y="0"/>
            <a:ext cx="9144001" cy="9194538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3062941" y="5362087"/>
            <a:ext cx="9067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4" tIns="30477" rIns="60954" bIns="304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Calibri" panose="020F0502020204030204" pitchFamily="34" charset="0"/>
              </a:rPr>
              <a:t>Fonte: Armazém de Informações do Siafi.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0624"/>
              </p:ext>
            </p:extLst>
          </p:nvPr>
        </p:nvGraphicFramePr>
        <p:xfrm>
          <a:off x="3103281" y="1299893"/>
          <a:ext cx="8987119" cy="3746931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88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7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7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+mn-lt"/>
                        </a:rPr>
                        <a:t>UNIDADE ORÇAMENTÁRIA</a:t>
                      </a:r>
                      <a:endParaRPr lang="pt-BR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 DE RP INSCRITO</a:t>
                      </a:r>
                      <a:br>
                        <a:rPr lang="pt-BR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pt-BR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(A)</a:t>
                      </a:r>
                      <a:endParaRPr lang="pt-BR" sz="2000" b="1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 RP PAGO</a:t>
                      </a:r>
                      <a:br>
                        <a:rPr lang="pt-BR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pt-BR" sz="2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(B)</a:t>
                      </a:r>
                      <a:endParaRPr lang="pt-BR" sz="2000" b="1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SALDO</a:t>
                      </a:r>
                    </a:p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(C=A-B)</a:t>
                      </a:r>
                    </a:p>
                  </a:txBody>
                  <a:tcPr marL="8121" marR="8121" marT="8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FES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R$ 5.457.368.256,28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R$ 669.048.600,14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R$ 4.788.319.656,14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ESP-MG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R$ 3.359.120,93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R$ 533.437,97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R$ 2.825.682,96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FHEMIG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R$ 231.364.028,22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R$ 137.017.546,65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R$ 94.346.481,57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FUNED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R$ 375.970.584,86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R$ 278.417.896,22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R$ 97.552.688,64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HEMOMINAS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R$ 81.129.402,42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R$ 39.243.621,95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R$ 41.885.780,47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SEJUSP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R$ 19.649.450,65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R$ 4.400.587,31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R$ 15.248.863,34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SES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R$ 31.583,88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R$ 0,00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R$ 31.583,88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SESP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R$ 824.911,23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R$ 500.403,68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R$ 324.507,55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SEINFRA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R$ 4.053.709,62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R$ 75.093,87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R$ 3.978.615,75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9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+mn-lt"/>
                        </a:rPr>
                        <a:t>TOTAL GERAL</a:t>
                      </a:r>
                      <a:endParaRPr lang="pt-BR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R$ 6.173.751.048,09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R$ 1.129.237.187,79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R$ 5.044.513.860,30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62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" y="1186225"/>
            <a:ext cx="3047999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232246"/>
            <a:ext cx="3047999" cy="157115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Direitos Humanos – Proteção e Restauração dos Direitos Humanos – Filhos de Hansenianos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7"/>
            <a:ext cx="3048001" cy="800219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Saúde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(SAU)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49600" y="1041400"/>
            <a:ext cx="8940801" cy="501675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 </a:t>
            </a:r>
          </a:p>
          <a:p>
            <a:pPr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Atividades realizadas: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Instituída Comissão de Avaliação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07 </a:t>
            </a:r>
            <a:r>
              <a:rPr lang="pt-BR" sz="1900" b="1" dirty="0"/>
              <a:t>reuniões</a:t>
            </a:r>
            <a:r>
              <a:rPr lang="pt-BR" sz="1900" dirty="0"/>
              <a:t> com ata e presença registrados no SEI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Regimento Interno </a:t>
            </a:r>
            <a:r>
              <a:rPr lang="pt-BR" sz="1900" dirty="0"/>
              <a:t>definido;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Rito do processo </a:t>
            </a:r>
            <a:r>
              <a:rPr lang="pt-BR" sz="1900" dirty="0"/>
              <a:t>definido</a:t>
            </a:r>
            <a:r>
              <a:rPr lang="pt-BR" sz="1900" b="1" dirty="0"/>
              <a:t>;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b="1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Requerimento</a:t>
            </a:r>
            <a:r>
              <a:rPr lang="pt-BR" sz="1900" dirty="0"/>
              <a:t> para início do processo definido;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Estado atual: Verificação da compatibilidade </a:t>
            </a:r>
            <a:r>
              <a:rPr lang="pt-BR" sz="1900" dirty="0"/>
              <a:t>do modelo de requerimento proposto com a legislação em vigor pela Assessoria Jurídica.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48000" y="25400"/>
            <a:ext cx="9144001" cy="1128514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1: </a:t>
            </a:r>
            <a:r>
              <a:rPr lang="pt-BR" sz="2100" dirty="0">
                <a:latin typeface="Maiandra GD" panose="020E0502030308020204" pitchFamily="34" charset="0"/>
              </a:rPr>
              <a:t>Filhos segregados de pais com hanseníase</a:t>
            </a:r>
          </a:p>
          <a:p>
            <a:pPr algn="ctr">
              <a:defRPr/>
            </a:pPr>
            <a:endParaRPr lang="pt-BR" sz="16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4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186225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Redes de Atenção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7"/>
            <a:ext cx="3048001" cy="800219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Saúde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(SAU)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49601" y="1041400"/>
            <a:ext cx="8945224" cy="384720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 </a:t>
            </a:r>
          </a:p>
          <a:p>
            <a:pPr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Edital</a:t>
            </a:r>
            <a:r>
              <a:rPr lang="pt-BR" sz="1900" dirty="0"/>
              <a:t> de Tomada de Subsídios publicado.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35 instituições </a:t>
            </a:r>
            <a:r>
              <a:rPr lang="pt-BR" sz="1900" dirty="0"/>
              <a:t>cadastradas.</a:t>
            </a:r>
          </a:p>
          <a:p>
            <a:pPr lvl="2" algn="just">
              <a:defRPr/>
            </a:pPr>
            <a:r>
              <a:rPr lang="pt-BR" sz="1900" dirty="0"/>
              <a:t>Informações: </a:t>
            </a:r>
            <a:r>
              <a:rPr lang="pt-BR" sz="1900" dirty="0">
                <a:hlinkClick r:id="rId3"/>
              </a:rPr>
              <a:t>http://www.saude.mg.gov.br/parcerias/hospitaisregionais</a:t>
            </a:r>
            <a:r>
              <a:rPr lang="pt-BR" sz="1900" dirty="0"/>
              <a:t>.</a:t>
            </a:r>
          </a:p>
          <a:p>
            <a:pPr lvl="2" algn="just"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Alinhamento das </a:t>
            </a:r>
            <a:r>
              <a:rPr lang="pt-BR" sz="1900" b="1" dirty="0"/>
              <a:t>expectativas</a:t>
            </a:r>
            <a:r>
              <a:rPr lang="pt-BR" sz="1900" dirty="0"/>
              <a:t> e coleta de </a:t>
            </a:r>
            <a:r>
              <a:rPr lang="pt-BR" sz="1900" b="1" dirty="0"/>
              <a:t>contribuições</a:t>
            </a:r>
            <a:r>
              <a:rPr lang="pt-BR" sz="1900" dirty="0"/>
              <a:t>.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Visitas técnicas </a:t>
            </a:r>
            <a:r>
              <a:rPr lang="pt-BR" sz="1900" dirty="0"/>
              <a:t>para observação do local das obras.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Estado atual</a:t>
            </a:r>
            <a:r>
              <a:rPr lang="pt-BR" sz="1900" dirty="0"/>
              <a:t>: realização de reuniões temáticas para cada Hospital Regional.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48001" y="25400"/>
            <a:ext cx="9144000" cy="1210588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2: </a:t>
            </a:r>
            <a:r>
              <a:rPr lang="pt-BR" sz="2100" dirty="0"/>
              <a:t>Hospitais Regionais </a:t>
            </a:r>
            <a:endParaRPr lang="pt-BR" sz="2100" dirty="0"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pt-BR" sz="2100" dirty="0">
              <a:latin typeface="Maiandra GD" panose="020E0502030308020204" pitchFamily="34" charset="0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9245600" y="4726425"/>
            <a:ext cx="2087224" cy="2047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87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Redes de Atenção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7"/>
            <a:ext cx="3048001" cy="800219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Saúde (SAU)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49601" y="1041400"/>
            <a:ext cx="9042399" cy="527836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Implantação do SAMU </a:t>
            </a:r>
            <a:r>
              <a:rPr lang="pt-BR" sz="1900" dirty="0"/>
              <a:t>da região do Vale do Aço em andamento junto com o leste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Abertura de leitos de </a:t>
            </a:r>
            <a:r>
              <a:rPr lang="pt-BR" sz="1900" b="1" dirty="0"/>
              <a:t>UTI</a:t>
            </a:r>
            <a:r>
              <a:rPr lang="pt-BR" sz="1900" dirty="0"/>
              <a:t>: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6 leitos</a:t>
            </a:r>
            <a:r>
              <a:rPr lang="pt-BR" sz="1900" dirty="0"/>
              <a:t> de UCI Pediátrica em Ipatinga no Hospital Márcio Cunha em trâmite para habilitação.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A proposta nº 67474 foi inserida no SAIPS e foi aprovada em 20/09/2018.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Aguardando a publicação de Portaria Ministerial de Custeio</a:t>
            </a:r>
            <a:r>
              <a:rPr lang="pt-BR" sz="1900" dirty="0"/>
              <a:t>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Hemocentro: 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Projeto básico </a:t>
            </a:r>
            <a:r>
              <a:rPr lang="pt-BR" sz="1900" dirty="0"/>
              <a:t>para construção do Hemonúcleo de Ipatinga aprovado;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Estado atual</a:t>
            </a:r>
            <a:r>
              <a:rPr lang="pt-BR" sz="1900" dirty="0"/>
              <a:t>: 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dirty="0"/>
              <a:t>Busca de parceira para implantação de um Posto Avançado de Coleta </a:t>
            </a:r>
          </a:p>
          <a:p>
            <a:pPr lvl="3" algn="just">
              <a:defRPr/>
            </a:pPr>
            <a:r>
              <a:rPr lang="pt-BR" sz="1900" dirty="0"/>
              <a:t>	Externa (PACE) na região de Ipatinga.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defRPr/>
            </a:pP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48001" y="25400"/>
            <a:ext cx="9144000" cy="129266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21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3: </a:t>
            </a:r>
            <a:r>
              <a:rPr lang="pt-BR" sz="2100" dirty="0">
                <a:latin typeface="Maiandra GD" panose="020E0502030308020204" pitchFamily="34" charset="0"/>
              </a:rPr>
              <a:t>Implantação do SAMU, do hemocentro e abertura de leitos de UTI na região do Vale do Aço</a:t>
            </a:r>
          </a:p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2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Redes de Atenção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7"/>
            <a:ext cx="3048001" cy="800219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Saúde (SAU)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98801" y="1041400"/>
            <a:ext cx="9093199" cy="5324528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endParaRPr lang="pt-BR" sz="1900" dirty="0"/>
          </a:p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Priorização dos programas mais sensíveis à vida</a:t>
            </a:r>
            <a:r>
              <a:rPr lang="pt-BR" sz="1900" dirty="0"/>
              <a:t>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Pagamento</a:t>
            </a:r>
            <a:r>
              <a:rPr lang="pt-BR" sz="1900" dirty="0"/>
              <a:t> desde maio de 2019: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100%</a:t>
            </a:r>
            <a:r>
              <a:rPr lang="pt-BR" sz="1900" dirty="0"/>
              <a:t> do recurso - </a:t>
            </a:r>
            <a:r>
              <a:rPr lang="pt-BR" sz="1900" b="1" dirty="0"/>
              <a:t>Rede de Urgência e Emergência: </a:t>
            </a:r>
          </a:p>
          <a:p>
            <a:pPr marL="1142886" lvl="3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Rede Resposta: 162 hospitais</a:t>
            </a:r>
          </a:p>
          <a:p>
            <a:pPr marL="1142886" lvl="3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PRO URGE: 13 hospitais</a:t>
            </a:r>
          </a:p>
          <a:p>
            <a:pPr marL="1142886" lvl="3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SAMU Regional: 7 Consórcios</a:t>
            </a:r>
          </a:p>
          <a:p>
            <a:pPr marL="1142886" lvl="3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SAMU Municipal: 12 municípios</a:t>
            </a:r>
          </a:p>
          <a:p>
            <a:pPr marL="1142886" lvl="3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UPA: 61 UPA 24h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b="1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100% </a:t>
            </a:r>
            <a:r>
              <a:rPr lang="pt-BR" sz="1900" dirty="0"/>
              <a:t>do recurso - </a:t>
            </a:r>
            <a:r>
              <a:rPr lang="pt-BR" sz="1900" b="1" dirty="0"/>
              <a:t>Rede Cegonha </a:t>
            </a:r>
            <a:r>
              <a:rPr lang="pt-BR" sz="1900" dirty="0"/>
              <a:t>(47 hospitais)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100% </a:t>
            </a:r>
            <a:r>
              <a:rPr lang="pt-BR" sz="1900" dirty="0"/>
              <a:t>do recurso CAGEP – Casa de Apoio a Gestante e Puérpera (10 CAGEPs)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b="1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75% </a:t>
            </a:r>
            <a:r>
              <a:rPr lang="pt-BR" sz="1900" dirty="0"/>
              <a:t>do recurso - </a:t>
            </a:r>
            <a:r>
              <a:rPr lang="pt-BR" sz="1900" b="1" dirty="0"/>
              <a:t>PRO HOSP </a:t>
            </a:r>
            <a:r>
              <a:rPr lang="pt-BR" sz="1900" dirty="0"/>
              <a:t>(152 hospitais)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48001" y="25400"/>
            <a:ext cx="9144000" cy="1210588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4: </a:t>
            </a:r>
            <a:r>
              <a:rPr lang="pt-BR" sz="2100" dirty="0">
                <a:latin typeface="Maiandra GD" panose="020E0502030308020204" pitchFamily="34" charset="0"/>
              </a:rPr>
              <a:t>Pagamento dos débitos com os hospitais conveniados e credenciados ao SUS</a:t>
            </a:r>
          </a:p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3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Saúde da Criança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7"/>
            <a:ext cx="3048001" cy="800219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Saúde (SAU)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49601" y="1041400"/>
            <a:ext cx="9042399" cy="318548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endParaRPr lang="pt-BR" sz="1900" dirty="0"/>
          </a:p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lvl="2"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Casa para acolhimento dos pais e crianças mantida.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Exames de Triagem Neonatal realizados pelo NUPAD.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Exames de Triagem Neonatal pagos pelo Ministério da Saúde.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3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b="1" dirty="0"/>
          </a:p>
        </p:txBody>
      </p:sp>
      <p:sp>
        <p:nvSpPr>
          <p:cNvPr id="6" name="Retângulo 5"/>
          <p:cNvSpPr/>
          <p:nvPr/>
        </p:nvSpPr>
        <p:spPr>
          <a:xfrm>
            <a:off x="3048001" y="25400"/>
            <a:ext cx="9144000" cy="96436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5: </a:t>
            </a:r>
            <a:r>
              <a:rPr lang="pt-BR" sz="2100" dirty="0">
                <a:latin typeface="Maiandra GD" panose="020E0502030308020204" pitchFamily="34" charset="0"/>
              </a:rPr>
              <a:t>Programa de Triagem Neonatal</a:t>
            </a:r>
          </a:p>
          <a:p>
            <a:pPr algn="ctr">
              <a:defRPr/>
            </a:pPr>
            <a:endParaRPr lang="pt-BR" sz="21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clrChange>
              <a:clrFrom>
                <a:srgbClr val="ECEAE8"/>
              </a:clrFrom>
              <a:clrTo>
                <a:srgbClr val="EC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3837375"/>
            <a:ext cx="2794000" cy="27694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03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Saúde Indígena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7"/>
            <a:ext cx="3048001" cy="800219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Saúde (SAU)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49601" y="1041400"/>
            <a:ext cx="8839200" cy="4739753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endParaRPr lang="pt-BR" sz="1900" dirty="0"/>
          </a:p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lvl="2"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Composição</a:t>
            </a:r>
            <a:r>
              <a:rPr lang="pt-BR" sz="1900" dirty="0"/>
              <a:t> do GCPESI-MG: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Resolução SES/MG nº 5.264/2016 e Resolução SES/MG nº 6.251/2018;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Representantes da </a:t>
            </a:r>
            <a:r>
              <a:rPr lang="pt-BR" sz="1900" b="1" dirty="0"/>
              <a:t>SES/MG, de SMS e de lideranças indígenas.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Ações</a:t>
            </a:r>
            <a:r>
              <a:rPr lang="pt-BR" sz="1900" dirty="0"/>
              <a:t> desenvolvidas: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Discussões técnicas sobre: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dirty="0"/>
              <a:t>Aplicação dos </a:t>
            </a:r>
            <a:r>
              <a:rPr lang="pt-BR" sz="1900" b="1" dirty="0"/>
              <a:t>recursos orçamentários-financeiros;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b="1" dirty="0"/>
              <a:t>Problemas/dificuldades</a:t>
            </a:r>
            <a:r>
              <a:rPr lang="pt-BR" sz="1900" dirty="0"/>
              <a:t> enfrentados nos territórios, 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b="1" dirty="0"/>
              <a:t>Estratégias</a:t>
            </a:r>
            <a:r>
              <a:rPr lang="pt-BR" sz="1900" dirty="0"/>
              <a:t> para minimizar surtos recorrentes.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Pagamento</a:t>
            </a:r>
            <a:r>
              <a:rPr lang="pt-BR" sz="1900" dirty="0"/>
              <a:t> do incentivo financeiro </a:t>
            </a:r>
            <a:r>
              <a:rPr lang="pt-BR" sz="1900" b="1" dirty="0"/>
              <a:t>retomado por esta gestão.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 Pagamento de R$ 1.300.000,00 referente a ultima Resolução Vigente de 2017.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b="1" dirty="0"/>
          </a:p>
        </p:txBody>
      </p:sp>
      <p:sp>
        <p:nvSpPr>
          <p:cNvPr id="6" name="Retângulo 5"/>
          <p:cNvSpPr/>
          <p:nvPr/>
        </p:nvSpPr>
        <p:spPr>
          <a:xfrm>
            <a:off x="3048001" y="25400"/>
            <a:ext cx="9144000" cy="96436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6: </a:t>
            </a:r>
            <a:r>
              <a:rPr lang="pt-BR" sz="2100" dirty="0">
                <a:latin typeface="Maiandra GD" panose="020E0502030308020204" pitchFamily="34" charset="0"/>
              </a:rPr>
              <a:t>Grupo Condutor da Política Estadual de Saúde Indígena</a:t>
            </a:r>
          </a:p>
          <a:p>
            <a:pPr algn="ctr">
              <a:defRPr/>
            </a:pPr>
            <a:endParaRPr lang="pt-BR" sz="21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8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Saúde da Mulher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6"/>
            <a:ext cx="3048001" cy="116955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Defesa dos Direitos da Mulher (DDM)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98801" y="1041400"/>
            <a:ext cx="8890000" cy="620169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lvl="2"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A </a:t>
            </a:r>
            <a:r>
              <a:rPr lang="pt-BR" sz="1900" b="1" dirty="0"/>
              <a:t>linha de cuidado </a:t>
            </a:r>
            <a:r>
              <a:rPr lang="pt-BR" sz="1900" dirty="0"/>
              <a:t>de Atenção à Saúde das Mulheres e Crianças em </a:t>
            </a:r>
            <a:r>
              <a:rPr lang="pt-BR" sz="1900" b="1" dirty="0"/>
              <a:t>revisão</a:t>
            </a:r>
            <a:r>
              <a:rPr lang="pt-BR" sz="1900" dirty="0"/>
              <a:t> pela SES/MG.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Projeto Saúde em Rede</a:t>
            </a:r>
            <a:r>
              <a:rPr lang="pt-BR" sz="1900" dirty="0"/>
              <a:t>: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Início: julho de 2019;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Objetivo: garantir o acesso qualificado à rede de Atenção à Saúde desde a atenção primária, passando pela atenção especializada e hospitalar.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Uma das linhas de cuidado </a:t>
            </a:r>
            <a:r>
              <a:rPr lang="pt-BR" sz="1900" b="1" dirty="0"/>
              <a:t>priorizada: Atenção à Saúde das Mulheres e Crianças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b="1" dirty="0"/>
          </a:p>
          <a:p>
            <a:pPr lvl="2" indent="-228577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Centro Estadual de Atenção Especializada – CEAE: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Pagamento com apenas 1 mês e meio de atraso.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Atendendo gestantes de alto risco e crianças com risco</a:t>
            </a:r>
          </a:p>
          <a:p>
            <a:pPr lvl="2" algn="just">
              <a:defRPr/>
            </a:pPr>
            <a:r>
              <a:rPr lang="pt-BR" sz="1900" dirty="0"/>
              <a:t>    e propedêutica de câncer de colo e mama. </a:t>
            </a:r>
          </a:p>
          <a:p>
            <a:pPr marL="533347" lvl="1" indent="-228577" algn="just">
              <a:buFont typeface="Arial" panose="020B0604020202020204" pitchFamily="34" charset="0"/>
              <a:buChar char="•"/>
              <a:defRPr/>
            </a:pPr>
            <a:endParaRPr lang="pt-BR" sz="1900" b="1" dirty="0"/>
          </a:p>
          <a:p>
            <a:pPr lvl="2" indent="-228577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Financiamento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Pagamento da Rede Cegonha retomado – aproximadamente</a:t>
            </a:r>
          </a:p>
          <a:p>
            <a:pPr lvl="2" algn="just">
              <a:defRPr/>
            </a:pPr>
            <a:r>
              <a:rPr lang="pt-BR" sz="1900" dirty="0"/>
              <a:t>     R$ 35.000.000,00 em 2019.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b="1" dirty="0"/>
          </a:p>
        </p:txBody>
      </p:sp>
      <p:sp>
        <p:nvSpPr>
          <p:cNvPr id="6" name="Retângulo 5"/>
          <p:cNvSpPr/>
          <p:nvPr/>
        </p:nvSpPr>
        <p:spPr>
          <a:xfrm>
            <a:off x="3048001" y="25400"/>
            <a:ext cx="9144000" cy="129266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7: </a:t>
            </a:r>
            <a:r>
              <a:rPr lang="pt-BR" sz="2100" dirty="0">
                <a:latin typeface="Maiandra GD" panose="020E0502030308020204" pitchFamily="34" charset="0"/>
              </a:rPr>
              <a:t>Ações, estratégias e financiamento relativos a Atenção Integral à Saúde das Mulheres</a:t>
            </a:r>
          </a:p>
          <a:p>
            <a:pPr algn="ctr">
              <a:defRPr/>
            </a:pPr>
            <a:endParaRPr lang="pt-BR" sz="2100" dirty="0">
              <a:latin typeface="Maiandra GD" panose="020E0502030308020204" pitchFamily="34" charset="0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9906000" y="5003800"/>
            <a:ext cx="1727200" cy="1760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5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964367"/>
            <a:ext cx="9143999" cy="5893633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Saúde da Mulher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6"/>
            <a:ext cx="3048001" cy="116955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Defesa dos Direitos da Mulher (DDM)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1" y="1041400"/>
            <a:ext cx="9143999" cy="89255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lvl="2" algn="just">
              <a:defRPr/>
            </a:pP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defRPr/>
            </a:pP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3048000" y="-58886"/>
            <a:ext cx="9144000" cy="96436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8: </a:t>
            </a:r>
            <a:r>
              <a:rPr lang="pt-BR" sz="2100" dirty="0"/>
              <a:t>Parâmetros nacionais e indicadores relacionados à assistência</a:t>
            </a:r>
          </a:p>
          <a:p>
            <a:pPr algn="ctr">
              <a:defRPr/>
            </a:pPr>
            <a:r>
              <a:rPr lang="pt-BR" sz="2100" dirty="0"/>
              <a:t> e Atenção Integral à Saúde das Mulheres.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74946"/>
              </p:ext>
            </p:extLst>
          </p:nvPr>
        </p:nvGraphicFramePr>
        <p:xfrm>
          <a:off x="3149600" y="1461807"/>
          <a:ext cx="8994809" cy="4705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765">
                  <a:extLst>
                    <a:ext uri="{9D8B030D-6E8A-4147-A177-3AD203B41FA5}">
                      <a16:colId xmlns:a16="http://schemas.microsoft.com/office/drawing/2014/main" val="282278324"/>
                    </a:ext>
                  </a:extLst>
                </a:gridCol>
                <a:gridCol w="1033025">
                  <a:extLst>
                    <a:ext uri="{9D8B030D-6E8A-4147-A177-3AD203B41FA5}">
                      <a16:colId xmlns:a16="http://schemas.microsoft.com/office/drawing/2014/main" val="3565336542"/>
                    </a:ext>
                  </a:extLst>
                </a:gridCol>
                <a:gridCol w="934642">
                  <a:extLst>
                    <a:ext uri="{9D8B030D-6E8A-4147-A177-3AD203B41FA5}">
                      <a16:colId xmlns:a16="http://schemas.microsoft.com/office/drawing/2014/main" val="64615858"/>
                    </a:ext>
                  </a:extLst>
                </a:gridCol>
                <a:gridCol w="934642">
                  <a:extLst>
                    <a:ext uri="{9D8B030D-6E8A-4147-A177-3AD203B41FA5}">
                      <a16:colId xmlns:a16="http://schemas.microsoft.com/office/drawing/2014/main" val="3935627052"/>
                    </a:ext>
                  </a:extLst>
                </a:gridCol>
                <a:gridCol w="1131408">
                  <a:extLst>
                    <a:ext uri="{9D8B030D-6E8A-4147-A177-3AD203B41FA5}">
                      <a16:colId xmlns:a16="http://schemas.microsoft.com/office/drawing/2014/main" val="228517129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220253510"/>
                    </a:ext>
                  </a:extLst>
                </a:gridCol>
                <a:gridCol w="1082217">
                  <a:extLst>
                    <a:ext uri="{9D8B030D-6E8A-4147-A177-3AD203B41FA5}">
                      <a16:colId xmlns:a16="http://schemas.microsoft.com/office/drawing/2014/main" val="3273725125"/>
                    </a:ext>
                  </a:extLst>
                </a:gridCol>
                <a:gridCol w="1461270">
                  <a:extLst>
                    <a:ext uri="{9D8B030D-6E8A-4147-A177-3AD203B41FA5}">
                      <a16:colId xmlns:a16="http://schemas.microsoft.com/office/drawing/2014/main" val="1452437078"/>
                    </a:ext>
                  </a:extLst>
                </a:gridCol>
              </a:tblGrid>
              <a:tr h="294640">
                <a:tc rowSpan="2">
                  <a:txBody>
                    <a:bodyPr/>
                    <a:lstStyle/>
                    <a:p>
                      <a:r>
                        <a:rPr lang="pt-BR" sz="1300" dirty="0">
                          <a:solidFill>
                            <a:schemeClr val="tx1"/>
                          </a:solidFill>
                          <a:latin typeface="+mn-lt"/>
                        </a:rPr>
                        <a:t>Indicador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solidFill>
                            <a:schemeClr val="tx1"/>
                          </a:solidFill>
                          <a:latin typeface="+mn-lt"/>
                        </a:rPr>
                        <a:t>Brasil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solidFill>
                            <a:schemeClr val="tx1"/>
                          </a:solidFill>
                          <a:latin typeface="+mn-lt"/>
                        </a:rPr>
                        <a:t>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161098"/>
                  </a:ext>
                </a:extLst>
              </a:tr>
              <a:tr h="2946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41375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r>
                        <a:rPr lang="pt-BR" sz="1300" dirty="0">
                          <a:latin typeface="+mn-lt"/>
                        </a:rPr>
                        <a:t>Razão de Mortalidade Materna Brasil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58,76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45,22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n-lt"/>
                        </a:rPr>
                        <a:t>42,15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36,43**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40113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pPr algn="just"/>
                      <a:endParaRPr lang="pt-BR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FDEF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Fontes: MS/SVS/DASIS - Sistema de Informações sobre Nascidos Vivos – SINASC/MS/SVS/CGIAE - Sistema de Informações sobre Mortalidade - SIM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Fontes: SINASC/CPDE/DIE/SVE/SubVS/SESMG</a:t>
                      </a:r>
                      <a:r>
                        <a:rPr lang="pt-BR" sz="900" baseline="0" dirty="0">
                          <a:latin typeface="+mn-lt"/>
                        </a:rPr>
                        <a:t>  -  </a:t>
                      </a:r>
                      <a:r>
                        <a:rPr lang="pt-BR" sz="900" dirty="0">
                          <a:latin typeface="+mn-lt"/>
                        </a:rPr>
                        <a:t>SIM/CPDE/DIE/SVE/SubVS/SESMG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01871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r>
                        <a:rPr lang="pt-BR" sz="1300" dirty="0">
                          <a:latin typeface="+mn-lt"/>
                        </a:rPr>
                        <a:t>Taxa de Mortalidade Infantil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n-lt"/>
                        </a:rPr>
                        <a:t>12,39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n-lt"/>
                        </a:rPr>
                        <a:t>11,44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n-lt"/>
                        </a:rPr>
                        <a:t>10,97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11,49**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644408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pt-BR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CDD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Fontes: MS/SVS/DASIS - Sistema de Informações sobre Nascidos Vivos – SINASC/MS/SVS/CGIAE - Sistema de Informações sobre Mortalidade - SIM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Fontes: SINASC/CPDE/DIE/SVE/SubVS/SESMG</a:t>
                      </a:r>
                    </a:p>
                    <a:p>
                      <a:pPr algn="l"/>
                      <a:r>
                        <a:rPr lang="pt-BR" sz="900" dirty="0">
                          <a:latin typeface="+mn-lt"/>
                        </a:rPr>
                        <a:t>SIM/CPDE/DIE/SVE/SubVS/SESMG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02298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nascidos vivos de mães que realizaram sete ou mais consultas de pré-natal</a:t>
                      </a:r>
                      <a:endParaRPr lang="pt-BR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69,30%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76,29%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n-lt"/>
                        </a:rPr>
                        <a:t>77,27%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78,36%**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169855"/>
                  </a:ext>
                </a:extLst>
              </a:tr>
              <a:tr h="559755">
                <a:tc vMerge="1">
                  <a:txBody>
                    <a:bodyPr/>
                    <a:lstStyle/>
                    <a:p>
                      <a:pPr algn="just"/>
                      <a:endParaRPr lang="pt-BR" sz="1000" dirty="0"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Fonte: MS/SVS/DASIS - Sistema de Informações sobre Nascidos Vivos – SINASC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Fonte: SINASC/CPDE/DIE/SVE/SubVS/SESMG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668825"/>
                  </a:ext>
                </a:extLst>
              </a:tr>
              <a:tr h="335231">
                <a:tc rowSpan="2">
                  <a:txBody>
                    <a:bodyPr/>
                    <a:lstStyle/>
                    <a:p>
                      <a:r>
                        <a:rPr lang="pt-BR" sz="1300" dirty="0">
                          <a:latin typeface="+mn-lt"/>
                        </a:rPr>
                        <a:t>Taxa de detecção de sífilis congênita em menores de 1 ano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16,2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***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***</a:t>
                      </a:r>
                    </a:p>
                  </a:txBody>
                  <a:tcPr marT="45695" marB="45695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24,3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n-lt"/>
                        </a:rPr>
                        <a:t>***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n-lt"/>
                        </a:rPr>
                        <a:t>***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64804"/>
                  </a:ext>
                </a:extLst>
              </a:tr>
              <a:tr h="375871">
                <a:tc vMerge="1">
                  <a:txBody>
                    <a:bodyPr/>
                    <a:lstStyle/>
                    <a:p>
                      <a:pPr algn="just"/>
                      <a:endParaRPr lang="pt-BR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Fonte: Boletim Epidemiológico da Sífilis do Ministério da Saúde (2018)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Fonte: Boletim Epidemiológico Mineiro –BEM  Secretaria de Estado de Saúde de Minas Gerais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814766"/>
                  </a:ext>
                </a:extLst>
              </a:tr>
              <a:tr h="335231">
                <a:tc rowSpan="2">
                  <a:txBody>
                    <a:bodyPr/>
                    <a:lstStyle/>
                    <a:p>
                      <a:r>
                        <a:rPr lang="pt-BR" sz="1300" dirty="0">
                          <a:latin typeface="+mn-lt"/>
                        </a:rPr>
                        <a:t>Taxa de Cesárea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n-lt"/>
                        </a:rPr>
                        <a:t>55,56%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*</a:t>
                      </a:r>
                    </a:p>
                  </a:txBody>
                  <a:tcPr marT="45695" marB="45695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57,54%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58,00%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58,50%**</a:t>
                      </a:r>
                    </a:p>
                  </a:txBody>
                  <a:tcPr marT="45695" marB="45695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33377"/>
                  </a:ext>
                </a:extLst>
              </a:tr>
              <a:tr h="468285">
                <a:tc vMerge="1">
                  <a:txBody>
                    <a:bodyPr/>
                    <a:lstStyle/>
                    <a:p>
                      <a:endParaRPr lang="pt-BR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Fonte: MS/SVS/DASIS - Sistema de Informações sobre Nascidos Vivos – SINASC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Fontes: SINASC/CPDE/DIE/SVE/SubVS/SESMG -SIM/CPDE/DIE/SVE/SubVS/SESMG</a:t>
                      </a:r>
                    </a:p>
                  </a:txBody>
                  <a:tcPr marT="45695" marB="4569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848399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048000" y="6180231"/>
            <a:ext cx="9093200" cy="61554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57144">
              <a:defRPr/>
            </a:pPr>
            <a:r>
              <a:rPr lang="pt-BR" sz="1200" dirty="0"/>
              <a:t>* Banco de Dados somente até 2017.</a:t>
            </a:r>
          </a:p>
          <a:p>
            <a:pPr>
              <a:defRPr/>
            </a:pPr>
            <a:r>
              <a:rPr lang="pt-BR" sz="1200" dirty="0"/>
              <a:t>  ** Dados de 2017 a 2019 atualizados em 02 de setembro de 2019, portanto sujeitos a alterações.</a:t>
            </a:r>
          </a:p>
          <a:p>
            <a:pPr>
              <a:defRPr/>
            </a:pPr>
            <a:r>
              <a:rPr lang="pt-BR" sz="1200" dirty="0"/>
              <a:t>  *** Dados até 30/06/2018.</a:t>
            </a:r>
          </a:p>
        </p:txBody>
      </p:sp>
    </p:spTree>
    <p:extLst>
      <p:ext uri="{BB962C8B-B14F-4D97-AF65-F5344CB8AC3E}">
        <p14:creationId xmlns:p14="http://schemas.microsoft.com/office/powerpoint/2010/main" val="271803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8531679" cy="68575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69200" y="6001597"/>
            <a:ext cx="4622800" cy="3477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16100"/>
              </a:lnSpc>
              <a:spcBef>
                <a:spcPts val="67"/>
              </a:spcBef>
              <a:tabLst>
                <a:tab pos="884255" algn="l"/>
                <a:tab pos="1321938" algn="l"/>
                <a:tab pos="1614009" algn="l"/>
              </a:tabLst>
            </a:pPr>
            <a:r>
              <a:rPr lang="pt-BR" sz="19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FUNDO ESTADUAL DE SAÚDE</a:t>
            </a:r>
            <a:r>
              <a:rPr sz="1900" dirty="0">
                <a:solidFill>
                  <a:srgbClr val="050606"/>
                </a:solidFill>
                <a:latin typeface="Arial"/>
                <a:cs typeface="Arial"/>
              </a:rPr>
              <a:t>	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8843" y="4492920"/>
            <a:ext cx="5994400" cy="553998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/>
            <a:r>
              <a:rPr lang="pt-BR" altLang="pt-BR" sz="1600" dirty="0"/>
              <a:t>Em cumprimento à Lei Complementar 141 de 13 de janeiro de 2012</a:t>
            </a:r>
          </a:p>
          <a:p>
            <a:pPr algn="ctr"/>
            <a:r>
              <a:rPr lang="pt-BR" altLang="pt-BR" sz="1600" dirty="0"/>
              <a:t> e à Deliberação nº 2.705 de 23 de abril de 2019 (Assembleia Fiscaliza) </a:t>
            </a:r>
          </a:p>
        </p:txBody>
      </p:sp>
      <p:sp>
        <p:nvSpPr>
          <p:cNvPr id="5" name="object 5"/>
          <p:cNvSpPr/>
          <p:nvPr/>
        </p:nvSpPr>
        <p:spPr>
          <a:xfrm>
            <a:off x="3720196" y="8592"/>
            <a:ext cx="846614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3" y="350756"/>
            <a:ext cx="1448897" cy="14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78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Saúde da Mulher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6"/>
            <a:ext cx="3048001" cy="116955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Defesa dos Direitos da Mulher (DDM)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7999" y="1041400"/>
            <a:ext cx="9144000" cy="527836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lvl="2"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kern="0" dirty="0">
                <a:solidFill>
                  <a:sysClr val="windowText" lastClr="000000"/>
                </a:solidFill>
              </a:rPr>
              <a:t>Dados relativos ao número de partos realizados no Estado 2017-2019: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defRPr/>
            </a:pPr>
            <a:r>
              <a:rPr lang="pt-BR" sz="900" kern="0" dirty="0">
                <a:solidFill>
                  <a:sysClr val="windowText" lastClr="000000"/>
                </a:solidFill>
              </a:rPr>
              <a:t>Fonte: SINASC/CPDE/DIE/SVE/SubVS/SESMG </a:t>
            </a:r>
          </a:p>
          <a:p>
            <a:pPr lvl="1" algn="just">
              <a:defRPr/>
            </a:pPr>
            <a:r>
              <a:rPr lang="pt-BR" sz="900" kern="0" dirty="0">
                <a:solidFill>
                  <a:sysClr val="windowText" lastClr="000000"/>
                </a:solidFill>
              </a:rPr>
              <a:t>Nota: Dados de 2017 a 2019 atualizados em 02 de setembro de 2019, portanto sujeitos a alterações.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Boas práticas </a:t>
            </a:r>
            <a:r>
              <a:rPr lang="pt-BR" sz="1900" dirty="0"/>
              <a:t>de humanização da assistência no pré-parto, parto e pós-parto</a:t>
            </a:r>
            <a:r>
              <a:rPr lang="pt-BR" sz="1900" b="1" dirty="0"/>
              <a:t>: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Diretrizes </a:t>
            </a:r>
            <a:r>
              <a:rPr lang="pt-BR" sz="1900" dirty="0"/>
              <a:t>do Ministério da Saúde;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Monitoramento: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dirty="0"/>
              <a:t>Ações da </a:t>
            </a:r>
            <a:r>
              <a:rPr lang="pt-BR" sz="1900" b="1" dirty="0"/>
              <a:t>Rede Cegonha;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dirty="0"/>
              <a:t>Indicadores de </a:t>
            </a:r>
            <a:r>
              <a:rPr lang="pt-BR" sz="1900" b="1" dirty="0"/>
              <a:t>qualidade</a:t>
            </a:r>
            <a:r>
              <a:rPr lang="pt-BR" sz="1900" dirty="0"/>
              <a:t>.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Visita técnica no Estado do Paraná - </a:t>
            </a:r>
            <a:r>
              <a:rPr lang="pt-BR" sz="1900" b="1" i="1" dirty="0"/>
              <a:t>Benchmarking</a:t>
            </a:r>
            <a:r>
              <a:rPr lang="pt-BR" sz="1900" dirty="0"/>
              <a:t>.</a:t>
            </a:r>
          </a:p>
          <a:p>
            <a:pPr lvl="1" algn="just">
              <a:defRPr/>
            </a:pPr>
            <a:endParaRPr lang="pt-BR" kern="0" dirty="0">
              <a:solidFill>
                <a:sysClr val="windowText" lastClr="000000"/>
              </a:solidFill>
            </a:endParaRPr>
          </a:p>
          <a:p>
            <a:pPr lvl="1" algn="just">
              <a:defRPr/>
            </a:pP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3048000" y="25400"/>
            <a:ext cx="9144001" cy="882293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9: </a:t>
            </a:r>
            <a:r>
              <a:rPr lang="pt-BR" sz="2100" dirty="0"/>
              <a:t>Partos realizados no Estado</a:t>
            </a:r>
          </a:p>
          <a:p>
            <a:pPr algn="ctr">
              <a:defRPr/>
            </a:pPr>
            <a:endParaRPr lang="pt-BR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59773"/>
              </p:ext>
            </p:extLst>
          </p:nvPr>
        </p:nvGraphicFramePr>
        <p:xfrm>
          <a:off x="3200400" y="2034030"/>
          <a:ext cx="8788398" cy="12361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4733">
                  <a:extLst>
                    <a:ext uri="{9D8B030D-6E8A-4147-A177-3AD203B41FA5}">
                      <a16:colId xmlns:a16="http://schemas.microsoft.com/office/drawing/2014/main" val="3137031272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3463445701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100880924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2697957418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528512328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1575444954"/>
                    </a:ext>
                  </a:extLst>
                </a:gridCol>
              </a:tblGrid>
              <a:tr h="2472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Ano do Nascimento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Cesário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Ignorado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Taxa de Cesária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Nascidos Vivos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7197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2016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108.772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144.199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437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56,90%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253.408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26811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2017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110.372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150.086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370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57,54%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260.828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759640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2018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110.313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152.746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315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58,00%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263.374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327149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2019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65.866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93.145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202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58,50%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effectLst/>
                        </a:rPr>
                        <a:t>159.213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54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3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Saúde da Mulher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6"/>
            <a:ext cx="3048001" cy="116955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Defesa dos Direitos da Mulher (DDM)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1" y="1041400"/>
            <a:ext cx="9143999" cy="495519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lvl="2"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b="1" dirty="0"/>
              <a:t>Ação 4494 - Apoio e Fortalecimento a Rede de Atenção à Saúde das Mulheres e Crianças: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b="1" dirty="0"/>
          </a:p>
          <a:p>
            <a:pPr marL="838116" lvl="2" indent="-228577" algn="just" fontAlgn="ctr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Crédito Autorizado</a:t>
            </a:r>
            <a:r>
              <a:rPr lang="pt-BR" sz="1900" dirty="0"/>
              <a:t>: 84.757.179,00</a:t>
            </a:r>
          </a:p>
          <a:p>
            <a:pPr marL="838116" lvl="2" indent="-228577" algn="just" fontAlgn="ctr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Despesa empenhada</a:t>
            </a:r>
            <a:r>
              <a:rPr lang="pt-BR" sz="1900" dirty="0"/>
              <a:t>*</a:t>
            </a:r>
            <a:r>
              <a:rPr lang="pt-BR" sz="1900" b="1" dirty="0"/>
              <a:t> </a:t>
            </a:r>
            <a:r>
              <a:rPr lang="pt-BR" sz="1900" dirty="0"/>
              <a:t>= R$ 48.338.910,14;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Despesa liquidada</a:t>
            </a:r>
            <a:r>
              <a:rPr lang="pt-BR" sz="1900" dirty="0"/>
              <a:t>*</a:t>
            </a:r>
            <a:r>
              <a:rPr lang="pt-BR" sz="1900" b="1" dirty="0"/>
              <a:t> </a:t>
            </a:r>
            <a:r>
              <a:rPr lang="pt-BR" sz="1900" dirty="0"/>
              <a:t>= R$ 19.534.347,49;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Despesa paga</a:t>
            </a:r>
            <a:r>
              <a:rPr lang="pt-BR" sz="1900" dirty="0"/>
              <a:t>*</a:t>
            </a:r>
            <a:r>
              <a:rPr lang="pt-BR" sz="1900" b="1" dirty="0"/>
              <a:t> </a:t>
            </a:r>
            <a:r>
              <a:rPr lang="pt-BR" sz="1900" dirty="0"/>
              <a:t>= R$ 9.158.956,64.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kern="0" dirty="0">
                <a:solidFill>
                  <a:sysClr val="windowText" lastClr="000000"/>
                </a:solidFill>
              </a:rPr>
              <a:t>Despesa total com Restos a Pagar*</a:t>
            </a:r>
            <a:r>
              <a:rPr lang="pt-BR" sz="1900" kern="0" dirty="0">
                <a:solidFill>
                  <a:sysClr val="windowText" lastClr="000000"/>
                </a:solidFill>
              </a:rPr>
              <a:t> = R$ 35.319.898,00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600" kern="0" dirty="0">
              <a:solidFill>
                <a:sysClr val="windowText" lastClr="000000"/>
              </a:solidFill>
            </a:endParaRP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kern="0" dirty="0">
              <a:solidFill>
                <a:sysClr val="windowText" lastClr="000000"/>
              </a:solidFill>
            </a:endParaRPr>
          </a:p>
          <a:p>
            <a:pPr lvl="1" algn="just">
              <a:defRPr/>
            </a:pP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3036098" y="25400"/>
            <a:ext cx="9155903" cy="1210588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10: </a:t>
            </a:r>
            <a:r>
              <a:rPr lang="pt-BR" sz="2100" dirty="0"/>
              <a:t>Previsão orçamentária anual destinada à </a:t>
            </a:r>
          </a:p>
          <a:p>
            <a:pPr algn="ctr">
              <a:defRPr/>
            </a:pPr>
            <a:r>
              <a:rPr lang="pt-BR" sz="2100" dirty="0"/>
              <a:t>Atenção Integral à Saúde das Mulheres</a:t>
            </a:r>
          </a:p>
          <a:p>
            <a:pPr algn="ctr">
              <a:defRPr/>
            </a:pPr>
            <a:endParaRPr lang="pt-BR" sz="1600" dirty="0"/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3036097" y="6396978"/>
            <a:ext cx="9155903" cy="4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4" tIns="30477" rIns="60954" bIns="304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300" dirty="0">
                <a:latin typeface="+mn-lt"/>
              </a:rPr>
              <a:t>Fonte: SIGPLAN e Armazém de Informações SIAFI-MG</a:t>
            </a:r>
          </a:p>
          <a:p>
            <a:pPr>
              <a:spcBef>
                <a:spcPct val="0"/>
              </a:spcBef>
              <a:buNone/>
            </a:pPr>
            <a:r>
              <a:rPr lang="pt-BR" altLang="pt-BR" sz="1300" dirty="0">
                <a:latin typeface="+mn-lt"/>
              </a:rPr>
              <a:t>* </a:t>
            </a:r>
            <a:r>
              <a:rPr lang="pt-BR" sz="1300" dirty="0">
                <a:latin typeface="+mn-lt"/>
              </a:rPr>
              <a:t>Até 30 de junho de 2019.</a:t>
            </a:r>
            <a:endParaRPr lang="pt-BR" altLang="pt-BR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591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51243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Saúde Pública – Saúde da Mulher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6"/>
            <a:ext cx="3048001" cy="116955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Defesa dos Direitos da Mulher (DDM)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98801" y="1041400"/>
            <a:ext cx="8940800" cy="5647694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lvl="2"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Educação e treinamento por meio de videoconferências com as Regionais: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estratégias de prevenção;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b="1" dirty="0"/>
              <a:t>subsidiar as ações </a:t>
            </a:r>
            <a:r>
              <a:rPr lang="pt-BR" sz="1900" dirty="0"/>
              <a:t>dos municípios no combate ao parto inadequado.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Ações nos territórios: 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Exposição Acolher para Nascer” realizada em Montes Claros; 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Aprovada lei municipal que institui a semana do parto humanizado em Betim; </a:t>
            </a: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Divulgação da Lei Estadual  nº 23.243/2019.</a:t>
            </a:r>
          </a:p>
          <a:p>
            <a:pPr lvl="1" algn="just">
              <a:defRPr/>
            </a:pPr>
            <a:endParaRPr lang="pt-BR" sz="21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I</a:t>
            </a:r>
            <a:r>
              <a:rPr lang="pt-BR" sz="1900" b="1" dirty="0"/>
              <a:t>ndicadores:</a:t>
            </a:r>
            <a:r>
              <a:rPr lang="pt-BR" sz="1900" dirty="0"/>
              <a:t> detalhados na resposta da Ênfase 8.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A SES/MG recebe </a:t>
            </a:r>
            <a:r>
              <a:rPr lang="pt-BR" sz="1900" b="1" dirty="0"/>
              <a:t>denúncias</a:t>
            </a:r>
            <a:r>
              <a:rPr lang="pt-BR" sz="1900" dirty="0"/>
              <a:t> sobre o parto inadequado ocorridas em instituição pública e privada e as notifica para a </a:t>
            </a:r>
            <a:r>
              <a:rPr lang="pt-BR" sz="1900" b="1" dirty="0"/>
              <a:t>adoção de boas práticas</a:t>
            </a:r>
            <a:r>
              <a:rPr lang="pt-BR" sz="1900" dirty="0"/>
              <a:t>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defRPr/>
            </a:pPr>
            <a:endParaRPr lang="pt-BR" sz="1900" b="1" dirty="0"/>
          </a:p>
        </p:txBody>
      </p:sp>
      <p:sp>
        <p:nvSpPr>
          <p:cNvPr id="6" name="Retângulo 5"/>
          <p:cNvSpPr/>
          <p:nvPr/>
        </p:nvSpPr>
        <p:spPr>
          <a:xfrm>
            <a:off x="3048001" y="25400"/>
            <a:ext cx="9144000" cy="96436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11: </a:t>
            </a:r>
            <a:r>
              <a:rPr lang="pt-BR" sz="2100" dirty="0"/>
              <a:t>Humanização dos partos e redução da violência obstétrica no Estado</a:t>
            </a:r>
          </a:p>
          <a:p>
            <a:pPr algn="ctr">
              <a:defRPr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20139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1" y="1041400"/>
            <a:ext cx="9143999" cy="58166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4249"/>
            <a:ext cx="30480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TEMAS ENFATIZADOS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88" y="5257800"/>
            <a:ext cx="3048000" cy="157115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Classificação: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Educação Básica – Educação Especial Saúde Pública – Saúde da Pessoa com Deficiência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" y="3435686"/>
            <a:ext cx="3048001" cy="116955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Comissão de Defesa dos Direitos da Pessoa com Deficiência (DPD)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98801" y="1041400"/>
            <a:ext cx="8890000" cy="530914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defRPr/>
            </a:pP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</a:rPr>
              <a:t>Resposta:</a:t>
            </a:r>
          </a:p>
          <a:p>
            <a:pPr lvl="2" algn="just">
              <a:defRPr/>
            </a:pPr>
            <a:endParaRPr lang="pt-BR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Atribuições da Rede de Cuidados à Pessoa com Deficiência: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Realizar diagnóstico das deficiências (inclui emissão de laudos);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Tratar, conceder, adaptar e manter tecnologia assistiva;</a:t>
            </a:r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endParaRPr lang="pt-BR" sz="1900" dirty="0"/>
          </a:p>
          <a:p>
            <a:pPr marL="914309" lvl="2" indent="-304770" algn="just"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Articular com a Rede do Sistema Único de Assistência Social (SUAS) e Rede de Ensino da Região de Saúde a que pertença para: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dirty="0"/>
              <a:t>Acompanhar os casos;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dirty="0"/>
              <a:t>Orientar os educadores, as famílias e a comunidade escolar;</a:t>
            </a:r>
          </a:p>
          <a:p>
            <a:pPr marL="1219078" lvl="3" indent="-304770" algn="just">
              <a:buFont typeface="Calibri" panose="020F0502020204030204" pitchFamily="34" charset="0"/>
              <a:buChar char="―"/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 permanente </a:t>
            </a:r>
            <a:r>
              <a:rPr lang="pt-BR" sz="1900" dirty="0"/>
              <a:t>das Juntas Reguladoras da Rede de Cuidados à Pessoa com Deficiência para compartilhar informações.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defRPr/>
            </a:pP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3048001" y="25401"/>
            <a:ext cx="9144000" cy="1374735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defRPr/>
            </a:pPr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Ênfase 12 </a:t>
            </a:r>
            <a:r>
              <a:rPr lang="pt-BR" sz="2100" dirty="0"/>
              <a:t>Obtenção dos laudos de deficiência ou transtorno cognitivo</a:t>
            </a:r>
          </a:p>
          <a:p>
            <a:pPr algn="ctr">
              <a:defRPr/>
            </a:pPr>
            <a:r>
              <a:rPr lang="pt-BR" sz="2100" dirty="0"/>
              <a:t>para efetivar a matrícula em escolas especiais </a:t>
            </a:r>
          </a:p>
          <a:p>
            <a:pPr algn="ctr">
              <a:defRPr/>
            </a:pPr>
            <a:r>
              <a:rPr lang="pt-BR" sz="2100" dirty="0"/>
              <a:t>ou solicitar o atendimento educacional especializado</a:t>
            </a:r>
          </a:p>
          <a:p>
            <a:pPr algn="ctr">
              <a:defRPr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176317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907496"/>
            <a:ext cx="9144000" cy="5950504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8096"/>
            <a:ext cx="3048000" cy="63179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54729" y="349755"/>
            <a:ext cx="8737271" cy="38985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Assistência Farmacêutica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69023" y="1397000"/>
            <a:ext cx="8890000" cy="121571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endParaRPr lang="pt-BR" sz="1900" dirty="0"/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marL="838116" lvl="2" indent="-228577" algn="just">
              <a:buFont typeface="Arial" panose="020B0604020202020204" pitchFamily="34" charset="0"/>
              <a:buChar char="•"/>
              <a:defRPr/>
            </a:pPr>
            <a:endParaRPr lang="pt-BR" sz="1900" kern="0" dirty="0">
              <a:solidFill>
                <a:sysClr val="windowText" lastClr="000000"/>
              </a:solidFill>
            </a:endParaRPr>
          </a:p>
          <a:p>
            <a:pPr lvl="1" algn="just">
              <a:defRPr/>
            </a:pP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3098801" y="1041401"/>
            <a:ext cx="8890000" cy="357020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Retomada do Pagamento do componente básico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milhões </a:t>
            </a:r>
            <a:r>
              <a:rPr lang="pt-BR" altLang="pt-BR" sz="1900" dirty="0"/>
              <a:t>para os municípios; equivalente a </a:t>
            </a: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meses</a:t>
            </a:r>
            <a:r>
              <a:rPr lang="pt-BR" altLang="pt-BR" sz="1900" dirty="0"/>
              <a:t>;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Compromisso de manter a regularidade de repasses de, no mínimo, 2,8 milhões por mês. 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6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Regularização do </a:t>
            </a: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abastecimento</a:t>
            </a:r>
            <a:r>
              <a:rPr lang="pt-BR" altLang="pt-BR" sz="1900" dirty="0"/>
              <a:t> de medicamentos para </a:t>
            </a: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82%</a:t>
            </a:r>
            <a:r>
              <a:rPr lang="pt-BR" altLang="pt-BR" sz="1900" dirty="0"/>
              <a:t> dos itens sob responsabilidade de aquisição do estado 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Retomada da entrega de mobiliários para a Farmácia de Minas</a:t>
            </a:r>
          </a:p>
        </p:txBody>
      </p:sp>
    </p:spTree>
    <p:extLst>
      <p:ext uri="{BB962C8B-B14F-4D97-AF65-F5344CB8AC3E}">
        <p14:creationId xmlns:p14="http://schemas.microsoft.com/office/powerpoint/2010/main" val="292632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907496"/>
            <a:ext cx="9144000" cy="5950504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31943"/>
            <a:ext cx="3048000" cy="56254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4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54729" y="349755"/>
            <a:ext cx="8737271" cy="38985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Atenção Primária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53977" y="1035307"/>
            <a:ext cx="8945283" cy="153887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Retomada do pagamento do recurso de Promoção à Saúde para os municípios (aproximadamente 2 milhões).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Realizado primeiro pagamento do incentivo à saúde indígena ( R$ 1.300.000,00)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clrChange>
              <a:clrFrom>
                <a:srgbClr val="F4F2F0"/>
              </a:clrFrom>
              <a:clrTo>
                <a:srgbClr val="F4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3001259"/>
            <a:ext cx="2821447" cy="261214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9" name="CaixaDeTexto 8"/>
          <p:cNvSpPr txBox="1"/>
          <p:nvPr/>
        </p:nvSpPr>
        <p:spPr>
          <a:xfrm>
            <a:off x="7416800" y="4089400"/>
            <a:ext cx="1371600" cy="738664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pt-BR" sz="4400" b="1" dirty="0">
                <a:solidFill>
                  <a:schemeClr val="bg1">
                    <a:lumMod val="50000"/>
                  </a:schemeClr>
                </a:solidFill>
                <a:latin typeface="Maiandra GD" panose="020E0502030308020204" pitchFamily="34" charset="0"/>
              </a:rPr>
              <a:t>ESF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9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907496"/>
            <a:ext cx="9144000" cy="5950504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197319"/>
            <a:ext cx="3048000" cy="63179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54729" y="349755"/>
            <a:ext cx="8737271" cy="38985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Redes de Atenção à Saúde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48000" y="907496"/>
            <a:ext cx="9042400" cy="5396349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Regularização dos repasses financeiros</a:t>
            </a:r>
            <a:r>
              <a:rPr lang="pt-BR" altLang="pt-BR" sz="1900" dirty="0"/>
              <a:t>: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Rede de Urgência e Emergência:</a:t>
            </a:r>
          </a:p>
          <a:p>
            <a:pPr marL="1219078" lvl="3" indent="-30477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pt-BR" alt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Rede Resposta: 162 hospitais</a:t>
            </a:r>
          </a:p>
          <a:p>
            <a:pPr marL="1219078" lvl="3" indent="-30477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pt-BR" alt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PRO URGE: 13 hospitais</a:t>
            </a:r>
          </a:p>
          <a:p>
            <a:pPr marL="1219078" lvl="3" indent="-30477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pt-BR" alt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SAMU Regional: 7 Consórcios</a:t>
            </a:r>
          </a:p>
          <a:p>
            <a:pPr marL="1219078" lvl="3" indent="-30477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pt-BR" alt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SAMU Municipal: 12 municípios</a:t>
            </a:r>
          </a:p>
          <a:p>
            <a:pPr marL="1219078" lvl="3" indent="-30477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pt-BR" alt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UPA: 61 UPA 24h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Rede Cegonha: 47 hospitais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Centros Estaduais de Atenção Especializada: 26 CEAE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Casa de Apoio à Gestante e Puérpera – CAGEP: 10 CAGEP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PRO HOSP: 152 hospitais</a:t>
            </a:r>
          </a:p>
          <a:p>
            <a:pPr marL="914309" lvl="2" indent="-30477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alt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/>
              <a:t>Entrega da Oficina Ortopédica Itinerante Terrestre do CER IV de Diamantina</a:t>
            </a:r>
          </a:p>
        </p:txBody>
      </p:sp>
    </p:spTree>
    <p:extLst>
      <p:ext uri="{BB962C8B-B14F-4D97-AF65-F5344CB8AC3E}">
        <p14:creationId xmlns:p14="http://schemas.microsoft.com/office/powerpoint/2010/main" val="191076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907496"/>
            <a:ext cx="9144000" cy="5950504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Plano Estadual de Doação e Transplantes de Órgãos e Tecidos aprovado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8096"/>
            <a:ext cx="3048000" cy="63179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302202"/>
            <a:ext cx="9144000" cy="872033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Transplante de Órgão e Tecidos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100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clrChange>
              <a:clrFrom>
                <a:srgbClr val="F4F2F0"/>
              </a:clrFrom>
              <a:clrTo>
                <a:srgbClr val="F4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60" y="2539537"/>
            <a:ext cx="3092881" cy="295316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463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907496"/>
            <a:ext cx="9144000" cy="5950504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Criação do grupo de trabalho multidisciplinar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Doação/Cessão de 61 ventiladores pulmonares a hospitais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8096"/>
            <a:ext cx="3048000" cy="63179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54729" y="349755"/>
            <a:ext cx="8737271" cy="38985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Política Hospitalar</a:t>
            </a:r>
          </a:p>
        </p:txBody>
      </p:sp>
      <p:sp>
        <p:nvSpPr>
          <p:cNvPr id="9" name="object 6"/>
          <p:cNvSpPr/>
          <p:nvPr/>
        </p:nvSpPr>
        <p:spPr>
          <a:xfrm>
            <a:off x="6322553" y="2971800"/>
            <a:ext cx="3001624" cy="299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393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907496"/>
            <a:ext cx="9144000" cy="5950504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Capacitação de 2.784 profissionais de saúde em 29 municípios da região ampliada de saúde de Jequitinhonha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Linhas de cuidado </a:t>
            </a: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materno-infantil e hipertensão/diabetes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197319"/>
            <a:ext cx="3048000" cy="63179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349755"/>
            <a:ext cx="9144000" cy="38985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Saúde em Rede</a:t>
            </a:r>
          </a:p>
        </p:txBody>
      </p:sp>
      <p:sp>
        <p:nvSpPr>
          <p:cNvPr id="7" name="object 6"/>
          <p:cNvSpPr/>
          <p:nvPr/>
        </p:nvSpPr>
        <p:spPr>
          <a:xfrm>
            <a:off x="6322553" y="3022600"/>
            <a:ext cx="3001624" cy="299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70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63780"/>
              </p:ext>
            </p:extLst>
          </p:nvPr>
        </p:nvGraphicFramePr>
        <p:xfrm>
          <a:off x="3180994" y="939800"/>
          <a:ext cx="8878009" cy="481288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6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880">
                  <a:extLst>
                    <a:ext uri="{9D8B030D-6E8A-4147-A177-3AD203B41FA5}">
                      <a16:colId xmlns:a16="http://schemas.microsoft.com/office/drawing/2014/main" val="1693576627"/>
                    </a:ext>
                  </a:extLst>
                </a:gridCol>
                <a:gridCol w="161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92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Ação</a:t>
                      </a:r>
                      <a:endParaRPr lang="pt-BR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Meta Física</a:t>
                      </a:r>
                    </a:p>
                    <a:p>
                      <a:pPr algn="ctr" fontAlgn="ctr"/>
                      <a:r>
                        <a:rPr lang="pt-BR" sz="1600" b="0" u="none" strike="noStrike" baseline="0" dirty="0">
                          <a:effectLst/>
                          <a:latin typeface="Calibri Light" panose="020F0302020204030204" pitchFamily="34" charset="0"/>
                        </a:rPr>
                        <a:t> (Anual)</a:t>
                      </a:r>
                      <a:endParaRPr lang="pt-BR" sz="1600" b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Crédito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Autorizado 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Calibri Light" panose="020F0302020204030204" pitchFamily="34" charset="0"/>
                        </a:rPr>
                        <a:t>(Anual)</a:t>
                      </a:r>
                      <a:endParaRPr lang="pt-BR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Despesa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Liquidada</a:t>
                      </a: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Pago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Financeiro</a:t>
                      </a:r>
                    </a:p>
                  </a:txBody>
                  <a:tcPr marL="6357" marR="6357" marT="636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4015 - Promoção da Equidade e Atenção à Saúde dos Grupos e Indivíduos Historicamente Vulnerabilizados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30 municípios beneficiados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6" marR="9526" marT="9532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13.731.075,00*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28.903,50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28.999,05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4527 - Fortalecimento da Atenção Primária à Saúde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8.739 Equipes de ESF e ESB mantidas</a:t>
                      </a:r>
                    </a:p>
                  </a:txBody>
                  <a:tcPr marL="9526" marR="9526" marT="9532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550.010.648,83*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130.252.544,33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11.164.446,37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0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4531 - Apoio ao desenvolvimento da Atenção Primária integral e resolutiva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4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745</a:t>
                      </a:r>
                      <a:r>
                        <a:rPr lang="pt-BR" sz="16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municípios beneficiados</a:t>
                      </a:r>
                      <a:endParaRPr lang="pt-BR" sz="1600" b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33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44.900.000,00*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111.722,50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108.366,36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646311"/>
                  </a:ext>
                </a:extLst>
              </a:tr>
              <a:tr h="11296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4532 - Implementação da Politica Estadual de Promoção da Saúde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4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852 municípios beneficiados</a:t>
                      </a:r>
                    </a:p>
                  </a:txBody>
                  <a:tcPr marL="9526" marR="9526" marT="9533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24.149.757,00*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6.472.602,60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53.069,49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37167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240593" y="3429001"/>
            <a:ext cx="2566814" cy="800219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ATENÇÃO PRIMÁRIA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À SAÚDE</a:t>
            </a:r>
          </a:p>
        </p:txBody>
      </p:sp>
      <p:grpSp>
        <p:nvGrpSpPr>
          <p:cNvPr id="12" name="Agrupar 1"/>
          <p:cNvGrpSpPr>
            <a:grpSpLocks/>
          </p:cNvGrpSpPr>
          <p:nvPr/>
        </p:nvGrpSpPr>
        <p:grpSpPr bwMode="auto">
          <a:xfrm>
            <a:off x="3180995" y="5867399"/>
            <a:ext cx="4968875" cy="702798"/>
            <a:chOff x="107504" y="5484813"/>
            <a:chExt cx="4032696" cy="702758"/>
          </a:xfrm>
        </p:grpSpPr>
        <p:sp>
          <p:nvSpPr>
            <p:cNvPr id="13" name="CaixaDeTexto 1"/>
            <p:cNvSpPr txBox="1">
              <a:spLocks noChangeArrowheads="1"/>
            </p:cNvSpPr>
            <p:nvPr/>
          </p:nvSpPr>
          <p:spPr bwMode="auto">
            <a:xfrm>
              <a:off x="107950" y="5484813"/>
              <a:ext cx="4032250" cy="29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" panose="020F0502020204030204" pitchFamily="34" charset="0"/>
                </a:rPr>
                <a:t>Fonte: SIGPLAN e Armazém de Informações SIAFI-MG</a:t>
              </a:r>
              <a:endParaRPr lang="pt-BR" altLang="pt-BR" sz="13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CaixaDeTexto 1"/>
            <p:cNvSpPr txBox="1">
              <a:spLocks noChangeArrowheads="1"/>
            </p:cNvSpPr>
            <p:nvPr/>
          </p:nvSpPr>
          <p:spPr bwMode="auto">
            <a:xfrm>
              <a:off x="107504" y="5695156"/>
              <a:ext cx="1101725" cy="4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 Light" panose="020F0302020204030204" pitchFamily="34" charset="0"/>
                </a:rPr>
                <a:t>* Fonte Estadual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*</a:t>
              </a:r>
              <a:r>
                <a:rPr lang="pt-BR" altLang="pt-BR" sz="1300" dirty="0">
                  <a:latin typeface="Calibri Light" panose="020F0302020204030204" pitchFamily="34" charset="0"/>
                </a:rPr>
                <a:t> Fonte Federal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53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900025"/>
            <a:ext cx="9144000" cy="5950504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8096"/>
            <a:ext cx="3048000" cy="63179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349755"/>
            <a:ext cx="9144000" cy="38985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Vigilância Sanitária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48000" y="916461"/>
            <a:ext cx="8991600" cy="5093696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Ampliação dos tipos de estabelecimentos que podem ter alvará sanitário com validade superior a 1 ano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Inspeção sanitária em medicamentos e congêneres sem papéis e </a:t>
            </a: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de 50% </a:t>
            </a:r>
            <a:r>
              <a:rPr lang="pt-BR" altLang="pt-BR" sz="1900" dirty="0"/>
              <a:t>do tempo de entrega do relatório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Avaliação dos projetos arquitetônicos: </a:t>
            </a: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de 90 para 60 dias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Licenciamento Simplificado </a:t>
            </a:r>
            <a:r>
              <a:rPr lang="pt-BR" altLang="pt-BR" sz="1900" dirty="0"/>
              <a:t>em parceria com a JUCEMG para atividades de baixo risco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Treinamento das equipes municipais em inspeção para classificação de risco na liberação do alvará sanitário.</a:t>
            </a:r>
          </a:p>
        </p:txBody>
      </p:sp>
    </p:spTree>
    <p:extLst>
      <p:ext uri="{BB962C8B-B14F-4D97-AF65-F5344CB8AC3E}">
        <p14:creationId xmlns:p14="http://schemas.microsoft.com/office/powerpoint/2010/main" val="2138398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907496"/>
            <a:ext cx="9144000" cy="5950504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Força tarefa estadual e novas tecnologias para controle do Aedes Aegypti</a:t>
            </a:r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  <a:p>
            <a:pPr lvl="2" indent="-30477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Atualizações da Vigilância do Sarampo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8096"/>
            <a:ext cx="3048000" cy="63179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349755"/>
            <a:ext cx="9144000" cy="38985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Vigilância Epidemiológica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10" y="3093722"/>
            <a:ext cx="2389369" cy="15780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8" y="4445000"/>
            <a:ext cx="3470688" cy="106017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14738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048000" y="782513"/>
            <a:ext cx="9136185" cy="6075487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pPr lvl="2" indent="-30477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pt-BR" altLang="pt-BR" sz="190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228096"/>
            <a:ext cx="3048000" cy="631796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AÇÕES POSITIVAS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349755"/>
            <a:ext cx="9144000" cy="389850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1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Apoio à Gestão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95600" y="782513"/>
            <a:ext cx="8991600" cy="6093976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lvl="2" indent="-30477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Avanço no pagamento da Cronologia de Fornecedores (de mar./2017 para nov./2018). Pagamento de 21 meses em 10 meses.</a:t>
            </a:r>
          </a:p>
          <a:p>
            <a:pPr lvl="2" indent="-30477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pt-BR" altLang="pt-BR" sz="500" dirty="0"/>
          </a:p>
          <a:p>
            <a:pPr lvl="2" indent="-30477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Doação de 2.580 itens, totalizando cerca de R$ 40 milhões. 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Entrega de 207 veículos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Entrega de 465 canetas de jato de bicarbonato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Entrega de 1.908 outros bens móveis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t-BR" altLang="pt-BR" sz="500" dirty="0"/>
          </a:p>
          <a:p>
            <a:pPr lvl="2" indent="-30477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Cessões e permissões de uso: 142 itens, totalizando mais de R$ 17 milhões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Cessão de Helicóptero e ambulância SAMU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Cessão de 70 equipamentos hospitalares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900" dirty="0"/>
              <a:t>Cessão de 61 ventiladores pulmonares</a:t>
            </a:r>
          </a:p>
          <a:p>
            <a:pPr marL="838116" lvl="2" indent="-228577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t-BR" altLang="pt-BR" sz="500" dirty="0"/>
          </a:p>
          <a:p>
            <a:pPr lvl="2" indent="-30477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Economia de aproximadamente R$ 2 milhões/mês com racionalização da força</a:t>
            </a:r>
          </a:p>
          <a:p>
            <a:pPr marL="609539" lvl="3" algn="just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altLang="pt-BR" sz="1900" dirty="0"/>
              <a:t>de trabalho</a:t>
            </a:r>
          </a:p>
          <a:p>
            <a:pPr marL="609539" lvl="3" algn="just">
              <a:spcBef>
                <a:spcPts val="400"/>
              </a:spcBef>
              <a:spcAft>
                <a:spcPts val="400"/>
              </a:spcAft>
              <a:defRPr/>
            </a:pPr>
            <a:endParaRPr lang="pt-BR" altLang="pt-BR" sz="500" dirty="0"/>
          </a:p>
          <a:p>
            <a:pPr lvl="2" indent="-30477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900" dirty="0"/>
              <a:t>Incremento do teto MAC em R$ 192 milhões</a:t>
            </a:r>
          </a:p>
        </p:txBody>
      </p:sp>
    </p:spTree>
    <p:extLst>
      <p:ext uri="{BB962C8B-B14F-4D97-AF65-F5344CB8AC3E}">
        <p14:creationId xmlns:p14="http://schemas.microsoft.com/office/powerpoint/2010/main" val="2701464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8" y="2316163"/>
            <a:ext cx="9738843" cy="9422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17" y="4890228"/>
            <a:ext cx="4339634" cy="5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7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62929" y="3429001"/>
            <a:ext cx="2522143" cy="800219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REDES DE ATENÇÃO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À SAÚDE</a:t>
            </a:r>
          </a:p>
        </p:txBody>
      </p:sp>
      <p:grpSp>
        <p:nvGrpSpPr>
          <p:cNvPr id="12" name="Agrupar 1"/>
          <p:cNvGrpSpPr>
            <a:grpSpLocks/>
          </p:cNvGrpSpPr>
          <p:nvPr/>
        </p:nvGrpSpPr>
        <p:grpSpPr bwMode="auto">
          <a:xfrm>
            <a:off x="3047999" y="6454468"/>
            <a:ext cx="4968326" cy="441832"/>
            <a:chOff x="107504" y="5558372"/>
            <a:chExt cx="4032250" cy="441807"/>
          </a:xfrm>
        </p:grpSpPr>
        <p:sp>
          <p:nvSpPr>
            <p:cNvPr id="13" name="CaixaDeTexto 1"/>
            <p:cNvSpPr txBox="1">
              <a:spLocks noChangeArrowheads="1"/>
            </p:cNvSpPr>
            <p:nvPr/>
          </p:nvSpPr>
          <p:spPr bwMode="auto">
            <a:xfrm>
              <a:off x="107504" y="5558372"/>
              <a:ext cx="4032250" cy="27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Calibri" panose="020F0502020204030204" pitchFamily="34" charset="0"/>
                </a:rPr>
                <a:t>Fonte: SIGPLAN e Armazém de Informações SIAFI-MG</a:t>
              </a:r>
              <a:endParaRPr lang="pt-BR" altLang="pt-BR" sz="12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CaixaDeTexto 1"/>
            <p:cNvSpPr txBox="1">
              <a:spLocks noChangeArrowheads="1"/>
            </p:cNvSpPr>
            <p:nvPr/>
          </p:nvSpPr>
          <p:spPr bwMode="auto">
            <a:xfrm>
              <a:off x="107504" y="5723195"/>
              <a:ext cx="2242107" cy="27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Calibri Light" panose="020F0302020204030204" pitchFamily="34" charset="0"/>
                </a:rPr>
                <a:t>* Fonte Estadual / </a:t>
              </a:r>
              <a:r>
                <a:rPr lang="pt-BR" altLang="pt-BR" sz="12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*</a:t>
              </a:r>
              <a:r>
                <a:rPr lang="pt-BR" altLang="pt-BR" sz="1200" dirty="0">
                  <a:latin typeface="Calibri Light" panose="020F0302020204030204" pitchFamily="34" charset="0"/>
                </a:rPr>
                <a:t> Fonte Federal</a:t>
              </a:r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9308"/>
              </p:ext>
            </p:extLst>
          </p:nvPr>
        </p:nvGraphicFramePr>
        <p:xfrm>
          <a:off x="3124200" y="52194"/>
          <a:ext cx="8964093" cy="639475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5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736">
                  <a:extLst>
                    <a:ext uri="{9D8B030D-6E8A-4147-A177-3AD203B41FA5}">
                      <a16:colId xmlns:a16="http://schemas.microsoft.com/office/drawing/2014/main" val="3612480548"/>
                    </a:ext>
                  </a:extLst>
                </a:gridCol>
                <a:gridCol w="155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7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Ação</a:t>
                      </a:r>
                      <a:endParaRPr lang="pt-BR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Meta Física</a:t>
                      </a:r>
                    </a:p>
                    <a:p>
                      <a:pPr algn="ctr" fontAlgn="ctr"/>
                      <a:r>
                        <a:rPr lang="pt-BR" sz="1600" b="0" u="none" strike="noStrike" baseline="0" dirty="0">
                          <a:effectLst/>
                          <a:latin typeface="Calibri Light" panose="020F0302020204030204" pitchFamily="34" charset="0"/>
                        </a:rPr>
                        <a:t> (Anual)</a:t>
                      </a:r>
                      <a:endParaRPr lang="pt-BR" sz="1600" b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Crédito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Autorizado 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Calibri Light" panose="020F0302020204030204" pitchFamily="34" charset="0"/>
                        </a:rPr>
                        <a:t>(Anual)</a:t>
                      </a:r>
                      <a:endParaRPr lang="pt-BR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Despesa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Liquidada</a:t>
                      </a: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Pago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Financeiro</a:t>
                      </a:r>
                    </a:p>
                  </a:txBody>
                  <a:tcPr marL="6357" marR="6357" marT="636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38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4225 - Fortalecimento da Atenção à Saude Bucal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58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86 CEO e unidades hospitalares de atendimento odontológico beneficiados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6" marR="9526" marT="9527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17.136.822,00*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4.640.008,51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1.135,00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4485 - Apoio e fortalecimento da Rede de Cuidado a Pessoa com Deficiência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58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152 municípios beneficiados com pelo menos um</a:t>
                      </a:r>
                      <a:r>
                        <a:rPr lang="pt-BR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dos serviços de atenção à pessoa com deficiência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6" marR="9526" marT="9527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50.150.368,00*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4.949.917,86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8.828,08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4490 - Implementação e apoio a atenção especializada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27 </a:t>
                      </a:r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regiões com atenção especializada implementada</a:t>
                      </a:r>
                      <a:endParaRPr lang="pt-BR" sz="1600" b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188.986.877,03*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37.496.765,89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17.323.513,44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646311"/>
                  </a:ext>
                </a:extLst>
              </a:tr>
              <a:tr h="737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4578 - Apoio e fortalecimento da Rede de Atenção Psicossocial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547 pontos de atenção cofinanciados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8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111.142.009,00*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55.617,68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48.912,73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37167"/>
                  </a:ext>
                </a:extLst>
              </a:tr>
              <a:tr h="8965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4491 - Apoio e fortalecimento a Rede de Urgência e Emergência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115 componentes da RUE</a:t>
                      </a:r>
                      <a:r>
                        <a:rPr lang="pt-BR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mantidos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6" marR="9526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591.947.756,22*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242.670.750,83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142.495.361,50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793509"/>
                  </a:ext>
                </a:extLst>
              </a:tr>
              <a:tr h="98171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4494 - Apoio e Fortalecimento a Rede de Atenção à Saúde das Mulheres e Crianças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61 pontos de atenção mantidos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6" marR="9526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84.757.179,00*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27.051.170,41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12.132.545,55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27888"/>
                  </a:ext>
                </a:extLst>
              </a:tr>
              <a:tr h="538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4158 - Atenção à Alta Complexidade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hospitais beneficiados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6" marR="9526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5.736.101,00*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297.783,51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84.337,58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76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68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08285" y="3429001"/>
            <a:ext cx="1631430" cy="430887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REGULAÇÃO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18441"/>
              </p:ext>
            </p:extLst>
          </p:nvPr>
        </p:nvGraphicFramePr>
        <p:xfrm>
          <a:off x="3139319" y="1397000"/>
          <a:ext cx="8966201" cy="28807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2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451">
                  <a:extLst>
                    <a:ext uri="{9D8B030D-6E8A-4147-A177-3AD203B41FA5}">
                      <a16:colId xmlns:a16="http://schemas.microsoft.com/office/drawing/2014/main" val="2546353478"/>
                    </a:ext>
                  </a:extLst>
                </a:gridCol>
                <a:gridCol w="1674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9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Ação</a:t>
                      </a:r>
                      <a:endParaRPr lang="pt-BR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Meta Física</a:t>
                      </a:r>
                    </a:p>
                    <a:p>
                      <a:pPr algn="ctr" fontAlgn="ctr"/>
                      <a:r>
                        <a:rPr lang="pt-BR" sz="1600" b="0" u="none" strike="noStrike" baseline="0" dirty="0">
                          <a:effectLst/>
                          <a:latin typeface="Calibri Light" panose="020F0302020204030204" pitchFamily="34" charset="0"/>
                        </a:rPr>
                        <a:t> (Anual)</a:t>
                      </a:r>
                      <a:endParaRPr lang="pt-BR" sz="1600" b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Crédito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Autorizado 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Calibri Light" panose="020F0302020204030204" pitchFamily="34" charset="0"/>
                        </a:rPr>
                        <a:t>(Anual)</a:t>
                      </a:r>
                      <a:endParaRPr lang="pt-BR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Despesa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Liquidada</a:t>
                      </a: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Pago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Financeiro</a:t>
                      </a:r>
                    </a:p>
                  </a:txBody>
                  <a:tcPr marL="6357" marR="6357" marT="636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2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u="none" strike="noStrike" kern="1200" dirty="0">
                          <a:effectLst/>
                          <a:latin typeface="Calibri Light" panose="020F0302020204030204" pitchFamily="34" charset="0"/>
                        </a:rPr>
                        <a:t>4487 - Gestão da Regulação do acesso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6" marR="6356" marT="6359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13 centrais de regulação mantidas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3" marR="9523" marT="953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52.976.365,61*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11.685.687,27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9.238.493,45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5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u="none" strike="noStrike" kern="1200" dirty="0">
                          <a:effectLst/>
                          <a:latin typeface="Calibri Light" panose="020F0302020204030204" pitchFamily="34" charset="0"/>
                        </a:rPr>
                        <a:t>4492 - Gestão dos Recursos Financeiros Para Custeio da Atenção Ambulatorial e Hospitalar de Média e Alta Complexidade 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6" marR="6356" marT="6359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1.207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prestadores de serviço de saúde ao SUS pagos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3" marR="9523" marT="953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934.024.059,29*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415.140.012,16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386.205.206,17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" name="Agrupar 1"/>
          <p:cNvGrpSpPr>
            <a:grpSpLocks/>
          </p:cNvGrpSpPr>
          <p:nvPr/>
        </p:nvGrpSpPr>
        <p:grpSpPr bwMode="auto">
          <a:xfrm>
            <a:off x="3148995" y="4304495"/>
            <a:ext cx="4968875" cy="702798"/>
            <a:chOff x="107504" y="5484813"/>
            <a:chExt cx="4032696" cy="702758"/>
          </a:xfrm>
        </p:grpSpPr>
        <p:sp>
          <p:nvSpPr>
            <p:cNvPr id="19" name="CaixaDeTexto 1"/>
            <p:cNvSpPr txBox="1">
              <a:spLocks noChangeArrowheads="1"/>
            </p:cNvSpPr>
            <p:nvPr/>
          </p:nvSpPr>
          <p:spPr bwMode="auto">
            <a:xfrm>
              <a:off x="107950" y="5484813"/>
              <a:ext cx="4032250" cy="29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" panose="020F0502020204030204" pitchFamily="34" charset="0"/>
                </a:rPr>
                <a:t>Fonte: SIGPLAN e Armazém de Informações SIAFI-MG</a:t>
              </a:r>
              <a:endParaRPr lang="pt-BR" altLang="pt-BR" sz="13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CaixaDeTexto 1"/>
            <p:cNvSpPr txBox="1">
              <a:spLocks noChangeArrowheads="1"/>
            </p:cNvSpPr>
            <p:nvPr/>
          </p:nvSpPr>
          <p:spPr bwMode="auto">
            <a:xfrm>
              <a:off x="107504" y="5695156"/>
              <a:ext cx="1101725" cy="4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 Light" panose="020F0302020204030204" pitchFamily="34" charset="0"/>
                </a:rPr>
                <a:t>* Fonte Estadual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*</a:t>
              </a:r>
              <a:r>
                <a:rPr lang="pt-BR" altLang="pt-BR" sz="1300" dirty="0">
                  <a:latin typeface="Calibri Light" panose="020F0302020204030204" pitchFamily="34" charset="0"/>
                </a:rPr>
                <a:t> Fonte Federal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43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98271" y="3429001"/>
            <a:ext cx="2051459" cy="800219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ASSISTÊNCIA 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FARMACÊUTICA</a:t>
            </a:r>
          </a:p>
        </p:txBody>
      </p:sp>
      <p:grpSp>
        <p:nvGrpSpPr>
          <p:cNvPr id="18" name="Agrupar 1"/>
          <p:cNvGrpSpPr>
            <a:grpSpLocks/>
          </p:cNvGrpSpPr>
          <p:nvPr/>
        </p:nvGrpSpPr>
        <p:grpSpPr bwMode="auto">
          <a:xfrm>
            <a:off x="3124200" y="5188221"/>
            <a:ext cx="4968875" cy="794132"/>
            <a:chOff x="107504" y="5484813"/>
            <a:chExt cx="4032696" cy="702758"/>
          </a:xfrm>
        </p:grpSpPr>
        <p:sp>
          <p:nvSpPr>
            <p:cNvPr id="19" name="CaixaDeTexto 1"/>
            <p:cNvSpPr txBox="1">
              <a:spLocks noChangeArrowheads="1"/>
            </p:cNvSpPr>
            <p:nvPr/>
          </p:nvSpPr>
          <p:spPr bwMode="auto">
            <a:xfrm>
              <a:off x="107950" y="5484813"/>
              <a:ext cx="4032250" cy="29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" panose="020F0502020204030204" pitchFamily="34" charset="0"/>
                </a:rPr>
                <a:t>Fonte: SIGPLAN e Armazém de Informações SIAFI-MG</a:t>
              </a:r>
              <a:endParaRPr lang="pt-BR" altLang="pt-BR" sz="13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CaixaDeTexto 1"/>
            <p:cNvSpPr txBox="1">
              <a:spLocks noChangeArrowheads="1"/>
            </p:cNvSpPr>
            <p:nvPr/>
          </p:nvSpPr>
          <p:spPr bwMode="auto">
            <a:xfrm>
              <a:off x="107504" y="5695156"/>
              <a:ext cx="1101725" cy="4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 Light" panose="020F0302020204030204" pitchFamily="34" charset="0"/>
                </a:rPr>
                <a:t>* Fonte Estadual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*</a:t>
              </a:r>
              <a:r>
                <a:rPr lang="pt-BR" altLang="pt-BR" sz="1300" dirty="0">
                  <a:latin typeface="Calibri Light" panose="020F0302020204030204" pitchFamily="34" charset="0"/>
                </a:rPr>
                <a:t> Fonte Federal</a:t>
              </a:r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18840"/>
              </p:ext>
            </p:extLst>
          </p:nvPr>
        </p:nvGraphicFramePr>
        <p:xfrm>
          <a:off x="3124200" y="1132833"/>
          <a:ext cx="8961251" cy="39920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69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076">
                  <a:extLst>
                    <a:ext uri="{9D8B030D-6E8A-4147-A177-3AD203B41FA5}">
                      <a16:colId xmlns:a16="http://schemas.microsoft.com/office/drawing/2014/main" val="1652898230"/>
                    </a:ext>
                  </a:extLst>
                </a:gridCol>
                <a:gridCol w="173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8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Ação</a:t>
                      </a:r>
                      <a:endParaRPr lang="pt-BR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Meta Física</a:t>
                      </a:r>
                    </a:p>
                    <a:p>
                      <a:pPr algn="ctr" fontAlgn="ctr"/>
                      <a:r>
                        <a:rPr lang="pt-BR" sz="1600" b="0" u="none" strike="noStrike" baseline="0" dirty="0">
                          <a:effectLst/>
                          <a:latin typeface="Calibri Light" panose="020F0302020204030204" pitchFamily="34" charset="0"/>
                        </a:rPr>
                        <a:t> (Anual)</a:t>
                      </a:r>
                      <a:endParaRPr lang="pt-BR" sz="1600" b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Crédito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Autorizado 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Calibri Light" panose="020F0302020204030204" pitchFamily="34" charset="0"/>
                        </a:rPr>
                        <a:t>(Anual)</a:t>
                      </a:r>
                      <a:endParaRPr lang="pt-BR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Despesa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Liquidada</a:t>
                      </a: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Pago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Financeiro</a:t>
                      </a:r>
                    </a:p>
                  </a:txBody>
                  <a:tcPr marL="6357" marR="6357" marT="636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7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4484 - Abastecimento de medicamentos básicos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4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853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Municípios beneficiados com recurso para aquisição de medicamentos básicos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1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84.505.656,52*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35.106.684,29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17.948,56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4496 - Fortalecimento da Assistência Farmacêutica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4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844 farmácias beneficiadas</a:t>
                      </a:r>
                    </a:p>
                  </a:txBody>
                  <a:tcPr marL="9525" marR="9525" marT="951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79.236.589,00*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2.893.224,37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755.761,16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71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4537 - Abastecimento de Medicamentos Especializados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4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farmácias das unidades regionais abastecidas com medicamentos do componente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especializado.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1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210.865.468,13*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24.970.190,00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16.450.479,82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26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0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675" y="3429001"/>
            <a:ext cx="3000651" cy="800219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POLÍTICA ESTADUAL DE 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ATENÇÃO HOSPITALAR</a:t>
            </a:r>
          </a:p>
        </p:txBody>
      </p:sp>
      <p:grpSp>
        <p:nvGrpSpPr>
          <p:cNvPr id="18" name="Agrupar 1"/>
          <p:cNvGrpSpPr>
            <a:grpSpLocks/>
          </p:cNvGrpSpPr>
          <p:nvPr/>
        </p:nvGrpSpPr>
        <p:grpSpPr bwMode="auto">
          <a:xfrm>
            <a:off x="3124200" y="3820642"/>
            <a:ext cx="4968875" cy="702798"/>
            <a:chOff x="107504" y="5484813"/>
            <a:chExt cx="4032696" cy="702758"/>
          </a:xfrm>
        </p:grpSpPr>
        <p:sp>
          <p:nvSpPr>
            <p:cNvPr id="19" name="CaixaDeTexto 1"/>
            <p:cNvSpPr txBox="1">
              <a:spLocks noChangeArrowheads="1"/>
            </p:cNvSpPr>
            <p:nvPr/>
          </p:nvSpPr>
          <p:spPr bwMode="auto">
            <a:xfrm>
              <a:off x="107950" y="5484813"/>
              <a:ext cx="4032250" cy="29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" panose="020F0502020204030204" pitchFamily="34" charset="0"/>
                </a:rPr>
                <a:t>Fonte: SIGPLAN e Armazém de Informações SIAFI-MG</a:t>
              </a:r>
              <a:endParaRPr lang="pt-BR" altLang="pt-BR" sz="13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CaixaDeTexto 1"/>
            <p:cNvSpPr txBox="1">
              <a:spLocks noChangeArrowheads="1"/>
            </p:cNvSpPr>
            <p:nvPr/>
          </p:nvSpPr>
          <p:spPr bwMode="auto">
            <a:xfrm>
              <a:off x="107504" y="5695156"/>
              <a:ext cx="1101725" cy="4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 Light" panose="020F0302020204030204" pitchFamily="34" charset="0"/>
                </a:rPr>
                <a:t>* Fonte Estadual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*</a:t>
              </a:r>
              <a:r>
                <a:rPr lang="pt-BR" altLang="pt-BR" sz="1300" dirty="0">
                  <a:latin typeface="Calibri Light" panose="020F0302020204030204" pitchFamily="34" charset="0"/>
                </a:rPr>
                <a:t> Fonte Federal</a:t>
              </a:r>
            </a:p>
          </p:txBody>
        </p:sp>
      </p:grp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7351"/>
              </p:ext>
            </p:extLst>
          </p:nvPr>
        </p:nvGraphicFramePr>
        <p:xfrm>
          <a:off x="3124200" y="1397001"/>
          <a:ext cx="8963984" cy="231361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6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737">
                  <a:extLst>
                    <a:ext uri="{9D8B030D-6E8A-4147-A177-3AD203B41FA5}">
                      <a16:colId xmlns:a16="http://schemas.microsoft.com/office/drawing/2014/main" val="2298046647"/>
                    </a:ext>
                  </a:extLst>
                </a:gridCol>
                <a:gridCol w="173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7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Ação</a:t>
                      </a:r>
                      <a:endParaRPr lang="pt-BR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Meta Física</a:t>
                      </a:r>
                    </a:p>
                    <a:p>
                      <a:pPr algn="ctr" fontAlgn="ctr"/>
                      <a:r>
                        <a:rPr lang="pt-BR" sz="1600" b="0" u="none" strike="noStrike" baseline="0" dirty="0">
                          <a:effectLst/>
                          <a:latin typeface="Calibri Light" panose="020F0302020204030204" pitchFamily="34" charset="0"/>
                        </a:rPr>
                        <a:t> (Anual)</a:t>
                      </a:r>
                      <a:endParaRPr lang="pt-BR" sz="1600" b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Crédito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Autorizado 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Calibri Light" panose="020F0302020204030204" pitchFamily="34" charset="0"/>
                        </a:rPr>
                        <a:t>(Anual)</a:t>
                      </a:r>
                      <a:endParaRPr lang="pt-BR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Despesa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Liquidada</a:t>
                      </a: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Pago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Financeiro</a:t>
                      </a:r>
                    </a:p>
                  </a:txBody>
                  <a:tcPr marL="6357" marR="6357" marT="636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1151 - Implantação de hospitais  regionais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 Hospitais beneficiados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7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26.749.217,00*</a:t>
                      </a:r>
                    </a:p>
                  </a:txBody>
                  <a:tcPr marL="9527" marR="9527" marT="9527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 0,00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7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 0,00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7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72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alibri Light" panose="020F0302020204030204" pitchFamily="34" charset="0"/>
                        </a:rPr>
                        <a:t>4623 - Desenvolvimento da politica de atenção hospitalar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170</a:t>
                      </a:r>
                      <a:r>
                        <a:rPr lang="pt-BR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hospitais contratualizados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7" marR="9527" marT="9527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606.865.255,20*</a:t>
                      </a:r>
                      <a:r>
                        <a:rPr lang="pt-BR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pt-BR" sz="1600" b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t-BR" sz="1600" b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254.424.404,76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156.361.476,29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1511" y="3429001"/>
            <a:ext cx="2884979" cy="430887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VIGILÂNCIA EM SAÚDE</a:t>
            </a:r>
          </a:p>
        </p:txBody>
      </p:sp>
      <p:grpSp>
        <p:nvGrpSpPr>
          <p:cNvPr id="18" name="Agrupar 1"/>
          <p:cNvGrpSpPr>
            <a:grpSpLocks/>
          </p:cNvGrpSpPr>
          <p:nvPr/>
        </p:nvGrpSpPr>
        <p:grpSpPr bwMode="auto">
          <a:xfrm>
            <a:off x="3047998" y="6439880"/>
            <a:ext cx="4979051" cy="448904"/>
            <a:chOff x="102653" y="5542916"/>
            <a:chExt cx="4040954" cy="448878"/>
          </a:xfrm>
        </p:grpSpPr>
        <p:sp>
          <p:nvSpPr>
            <p:cNvPr id="19" name="CaixaDeTexto 1"/>
            <p:cNvSpPr txBox="1">
              <a:spLocks noChangeArrowheads="1"/>
            </p:cNvSpPr>
            <p:nvPr/>
          </p:nvSpPr>
          <p:spPr bwMode="auto">
            <a:xfrm>
              <a:off x="111357" y="5542916"/>
              <a:ext cx="4032250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Calibri" panose="020F0502020204030204" pitchFamily="34" charset="0"/>
                </a:rPr>
                <a:t>Fonte: SIGPLAN e Armazém de Informações SIAFI-MG</a:t>
              </a:r>
              <a:endParaRPr lang="pt-BR" altLang="pt-BR" sz="12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CaixaDeTexto 1"/>
            <p:cNvSpPr txBox="1">
              <a:spLocks noChangeArrowheads="1"/>
            </p:cNvSpPr>
            <p:nvPr/>
          </p:nvSpPr>
          <p:spPr bwMode="auto">
            <a:xfrm>
              <a:off x="102653" y="5714811"/>
              <a:ext cx="2232248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Calibri Light" panose="020F0302020204030204" pitchFamily="34" charset="0"/>
                </a:rPr>
                <a:t>* Fonte Estadual / </a:t>
              </a:r>
              <a:r>
                <a:rPr lang="pt-BR" altLang="pt-BR" sz="12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*</a:t>
              </a:r>
              <a:r>
                <a:rPr lang="pt-BR" altLang="pt-BR" sz="1200" dirty="0">
                  <a:latin typeface="Calibri Light" panose="020F0302020204030204" pitchFamily="34" charset="0"/>
                </a:rPr>
                <a:t> Fonte Federal</a:t>
              </a:r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90099"/>
              </p:ext>
            </p:extLst>
          </p:nvPr>
        </p:nvGraphicFramePr>
        <p:xfrm>
          <a:off x="3129509" y="56736"/>
          <a:ext cx="8935947" cy="640427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0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747">
                  <a:extLst>
                    <a:ext uri="{9D8B030D-6E8A-4147-A177-3AD203B41FA5}">
                      <a16:colId xmlns:a16="http://schemas.microsoft.com/office/drawing/2014/main" val="1963700720"/>
                    </a:ext>
                  </a:extLst>
                </a:gridCol>
                <a:gridCol w="1561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7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Ação</a:t>
                      </a:r>
                      <a:endParaRPr lang="pt-BR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Meta Física</a:t>
                      </a:r>
                    </a:p>
                    <a:p>
                      <a:pPr algn="ctr" fontAlgn="ctr"/>
                      <a:r>
                        <a:rPr lang="pt-BR" sz="1600" b="0" u="none" strike="noStrike" baseline="0" dirty="0">
                          <a:effectLst/>
                          <a:latin typeface="Calibri Light" panose="020F0302020204030204" pitchFamily="34" charset="0"/>
                        </a:rPr>
                        <a:t> (Anual)</a:t>
                      </a:r>
                      <a:endParaRPr lang="pt-BR" sz="1600" b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Crédito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Autorizado 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Calibri Light" panose="020F0302020204030204" pitchFamily="34" charset="0"/>
                        </a:rPr>
                        <a:t>(Anual)</a:t>
                      </a:r>
                      <a:endParaRPr lang="pt-BR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Despesa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Liquidada</a:t>
                      </a: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Pago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Financeiro</a:t>
                      </a:r>
                    </a:p>
                  </a:txBody>
                  <a:tcPr marL="6357" marR="6357" marT="636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4162 - Fortalecimento do Laboratório Central de Saúde Pública Para as Ações de Vigilância Em Saúde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 Planos de trabalho</a:t>
                      </a:r>
                      <a:r>
                        <a:rPr lang="pt-BR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executados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46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20.684.661,32*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1.334.932,93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1.286.228,93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4237 - Vigilância Ambiental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 Regionais apoiadas</a:t>
                      </a:r>
                    </a:p>
                  </a:txBody>
                  <a:tcPr marL="6350" marR="6350" marT="6346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9.471.454,00*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992.838,85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907.743,45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251356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4464 - Emergências </a:t>
                      </a:r>
                    </a:p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em Saúde Pública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7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 Planos de ação elaboradas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70.000,00*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11.118,70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11.180,65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4470 - Vigilância Em Saúde do Trabalhador e da Trabalhadora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8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 Regionais fortalecidas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49" marR="6349" marT="6351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119.209,03*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32.881,89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33.031,89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30231"/>
                  </a:ext>
                </a:extLst>
              </a:tr>
              <a:tr h="34105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4471 - Vigilância Epidemiológica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 Regionais apoiadas</a:t>
                      </a:r>
                    </a:p>
                  </a:txBody>
                  <a:tcPr marL="6349" marR="6349" marT="6349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68.618.363,54*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6.497.666,39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6.501.080,98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630250"/>
                  </a:ext>
                </a:extLst>
              </a:tr>
              <a:tr h="49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4472 - Vigilância Sanitária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3.000 inspeções</a:t>
                      </a:r>
                      <a:r>
                        <a:rPr lang="pt-BR" sz="16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realizadas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49" marR="6349" marT="6349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26.188.746,63</a:t>
                      </a:r>
                      <a:r>
                        <a:rPr lang="pt-BR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349" marR="6349" marT="6353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3.215.054,20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3.201.446,41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20975"/>
                  </a:ext>
                </a:extLst>
              </a:tr>
              <a:tr h="737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4500 - Programa Estadual da Vigilância Em Saúde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725 m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unicípios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com ações do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PROMAVS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i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mplantadas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    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49" marR="6349" marT="6349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80.462.093,75*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111.655,45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110.699,03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370236"/>
                  </a:ext>
                </a:extLst>
              </a:tr>
              <a:tr h="98170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4536 - Prevenção e Tratamento das IST/AIDS e Hepatites Virais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853 m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unicípios qualificados para implantação do teste rápido   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47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8.832.218,18</a:t>
                      </a:r>
                      <a:r>
                        <a:rPr lang="pt-BR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350" marR="6350" marT="6351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915.932,36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712.304,99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81779"/>
                  </a:ext>
                </a:extLst>
              </a:tr>
              <a:tr h="8058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4553 - Programa Estadual de Controle das Doenças Transmitidas Pelo Aedes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853 municípios monitorados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47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89.325.141,79</a:t>
                      </a:r>
                      <a:r>
                        <a:rPr lang="pt-BR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pt-BR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13.969.996,69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12.136.471,61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68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79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9" y="0"/>
            <a:ext cx="9144001" cy="6858000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5257800" h="10287000">
                <a:moveTo>
                  <a:pt x="0" y="0"/>
                </a:moveTo>
                <a:lnTo>
                  <a:pt x="5257800" y="0"/>
                </a:lnTo>
                <a:lnTo>
                  <a:pt x="525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35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99" y="1186107"/>
            <a:ext cx="2895600" cy="125504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algn="ctr">
              <a:lnSpc>
                <a:spcPct val="150000"/>
              </a:lnSpc>
              <a:spcBef>
                <a:spcPts val="67"/>
              </a:spcBef>
            </a:pPr>
            <a:r>
              <a:rPr lang="pt-BR" sz="2700" spc="-169" dirty="0"/>
              <a:t>EXECUÇÃO FÍSICA E ORÇAMENTÁRIA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508042"/>
            <a:ext cx="3048000" cy="964067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Execução: 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janeiro a agosto de 2019</a:t>
            </a:r>
          </a:p>
          <a:p>
            <a:pPr marL="8466" marR="3386" algn="ctr">
              <a:lnSpc>
                <a:spcPct val="106400"/>
              </a:lnSpc>
              <a:spcBef>
                <a:spcPts val="67"/>
              </a:spcBef>
            </a:pPr>
            <a:r>
              <a:rPr lang="pt-BR" sz="1900" spc="17" dirty="0">
                <a:solidFill>
                  <a:srgbClr val="D6CDCC"/>
                </a:solidFill>
                <a:latin typeface="Cambria"/>
                <a:cs typeface="Cambria"/>
              </a:rPr>
              <a:t>(não inclui restos a pagar)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4263" y="3429000"/>
            <a:ext cx="2139475" cy="1169551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GESTÃO DO 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SISTEMA ÚNICO </a:t>
            </a: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DE SAÚDE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07324"/>
              </p:ext>
            </p:extLst>
          </p:nvPr>
        </p:nvGraphicFramePr>
        <p:xfrm>
          <a:off x="3124200" y="177800"/>
          <a:ext cx="8966199" cy="597938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4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503">
                  <a:extLst>
                    <a:ext uri="{9D8B030D-6E8A-4147-A177-3AD203B41FA5}">
                      <a16:colId xmlns:a16="http://schemas.microsoft.com/office/drawing/2014/main" val="2678657885"/>
                    </a:ext>
                  </a:extLst>
                </a:gridCol>
                <a:gridCol w="1512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39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Ação</a:t>
                      </a:r>
                      <a:endParaRPr lang="pt-BR" sz="16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6" marR="6356" marT="636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Meta Física</a:t>
                      </a:r>
                    </a:p>
                    <a:p>
                      <a:pPr algn="ctr" fontAlgn="ctr"/>
                      <a:r>
                        <a:rPr lang="pt-BR" sz="1600" b="0" u="none" strike="noStrike" baseline="0" dirty="0">
                          <a:effectLst/>
                          <a:latin typeface="Calibri Light" panose="020F0302020204030204" pitchFamily="34" charset="0"/>
                        </a:rPr>
                        <a:t> (Anual)</a:t>
                      </a:r>
                      <a:endParaRPr lang="pt-BR" sz="1600" b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Crédito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Autorizado 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Calibri Light" panose="020F0302020204030204" pitchFamily="34" charset="0"/>
                        </a:rPr>
                        <a:t>(Anual)</a:t>
                      </a:r>
                      <a:endParaRPr lang="pt-BR" sz="16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Despesa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Liquidada</a:t>
                      </a:r>
                    </a:p>
                  </a:txBody>
                  <a:tcPr marL="6357" marR="6357" marT="636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Pago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Calibri Light" panose="020F0302020204030204" pitchFamily="34" charset="0"/>
                        </a:rPr>
                        <a:t>Financeiro</a:t>
                      </a:r>
                    </a:p>
                  </a:txBody>
                  <a:tcPr marL="6357" marR="6357" marT="6365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4202 - Melhoria da Prestação dos Serviços de Saúde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75 parcerias com consórcios de saúde</a:t>
                      </a:r>
                    </a:p>
                  </a:txBody>
                  <a:tcPr marL="6349" marR="6349" marT="6346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412.000,00*</a:t>
                      </a:r>
                    </a:p>
                  </a:txBody>
                  <a:tcPr marL="6349" marR="6349" marT="635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349" marR="6349" marT="635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349" marR="6349" marT="635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4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4223 - Atendimento a Medidas Judiciais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16.500 novas ações</a:t>
                      </a:r>
                      <a:r>
                        <a:rPr lang="pt-BR" sz="1600" kern="12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recebidas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49" marR="6349" marT="6346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318.458.000,00*</a:t>
                      </a:r>
                    </a:p>
                  </a:txBody>
                  <a:tcPr marL="6349" marR="6349" marT="635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43.013.177,46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135.570,03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251356"/>
                  </a:ext>
                </a:extLst>
              </a:tr>
              <a:tr h="708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4375 - Sistema Estadual de Transporte Eletivo Em Saúde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200 veículos distribuídos</a:t>
                      </a:r>
                    </a:p>
                  </a:txBody>
                  <a:tcPr marL="6349" marR="6349" marT="6346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41.121.000,00*</a:t>
                      </a:r>
                    </a:p>
                  </a:txBody>
                  <a:tcPr marL="6349" marR="6349" marT="635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349" marR="6349" marT="635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349" marR="6349" marT="635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2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4486 - Apoio e Fortalecimento do Processo de Regionalização da Saúde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 unidades regionais de saúde 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custeadas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43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106.524.540,00*</a:t>
                      </a:r>
                    </a:p>
                  </a:txBody>
                  <a:tcPr marL="6350" marR="6350" marT="6347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43.815.088,78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36.315.985,39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30231"/>
                  </a:ext>
                </a:extLst>
              </a:tr>
              <a:tr h="9795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4503 - Promoção e Fortalecimento da Participação do Controle Social Na Área da Saúde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13 colegiados regionais de CMS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atendidos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43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7.100.000,00*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2.272.642,20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86.446,57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630250"/>
                  </a:ext>
                </a:extLst>
              </a:tr>
              <a:tr h="108531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dirty="0">
                          <a:latin typeface="Calibri Light" panose="020F0302020204030204" pitchFamily="34" charset="0"/>
                        </a:rPr>
                        <a:t>4506 - Implementação da Política de Educação Na Saúde e Valorização dos Trabalhadores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237" marR="4237" marT="423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660 participantes capacitados</a:t>
                      </a:r>
                    </a:p>
                  </a:txBody>
                  <a:tcPr marL="6350" marR="6350" marT="6343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9.493.941,65*</a:t>
                      </a:r>
                      <a:r>
                        <a:rPr lang="pt-BR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350" marR="6350" marT="6347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2.111.463,45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2.111.463,45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20975"/>
                  </a:ext>
                </a:extLst>
              </a:tr>
            </a:tbl>
          </a:graphicData>
        </a:graphic>
      </p:graphicFrame>
      <p:sp>
        <p:nvSpPr>
          <p:cNvPr id="14" name="object 2"/>
          <p:cNvSpPr/>
          <p:nvPr/>
        </p:nvSpPr>
        <p:spPr>
          <a:xfrm>
            <a:off x="3027082" y="0"/>
            <a:ext cx="9144001" cy="9194538"/>
          </a:xfrm>
          <a:custGeom>
            <a:avLst/>
            <a:gdLst/>
            <a:ahLst/>
            <a:cxnLst/>
            <a:rect l="l" t="t" r="r" b="b"/>
            <a:pathLst>
              <a:path w="6762750" h="10287000">
                <a:moveTo>
                  <a:pt x="0" y="0"/>
                </a:moveTo>
                <a:lnTo>
                  <a:pt x="6762750" y="0"/>
                </a:lnTo>
                <a:lnTo>
                  <a:pt x="6762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D6CDCC">
              <a:alpha val="3176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5" name="Agrupar 1"/>
          <p:cNvGrpSpPr>
            <a:grpSpLocks/>
          </p:cNvGrpSpPr>
          <p:nvPr/>
        </p:nvGrpSpPr>
        <p:grpSpPr bwMode="auto">
          <a:xfrm>
            <a:off x="3103283" y="6157180"/>
            <a:ext cx="4968875" cy="702798"/>
            <a:chOff x="107504" y="5484813"/>
            <a:chExt cx="4032696" cy="702758"/>
          </a:xfrm>
        </p:grpSpPr>
        <p:sp>
          <p:nvSpPr>
            <p:cNvPr id="16" name="CaixaDeTexto 1"/>
            <p:cNvSpPr txBox="1">
              <a:spLocks noChangeArrowheads="1"/>
            </p:cNvSpPr>
            <p:nvPr/>
          </p:nvSpPr>
          <p:spPr bwMode="auto">
            <a:xfrm>
              <a:off x="107950" y="5484813"/>
              <a:ext cx="4032250" cy="29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" panose="020F0502020204030204" pitchFamily="34" charset="0"/>
                </a:rPr>
                <a:t>Fonte: SIGPLAN e Armazém de Informações SIAFI-MG</a:t>
              </a:r>
              <a:endParaRPr lang="pt-BR" altLang="pt-BR" sz="13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CaixaDeTexto 1"/>
            <p:cNvSpPr txBox="1">
              <a:spLocks noChangeArrowheads="1"/>
            </p:cNvSpPr>
            <p:nvPr/>
          </p:nvSpPr>
          <p:spPr bwMode="auto">
            <a:xfrm>
              <a:off x="107504" y="5695156"/>
              <a:ext cx="1101725" cy="4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latin typeface="Calibri Light" panose="020F0302020204030204" pitchFamily="34" charset="0"/>
                </a:rPr>
                <a:t>* Fonte Estadual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*</a:t>
              </a:r>
              <a:r>
                <a:rPr lang="pt-BR" altLang="pt-BR" sz="1300" dirty="0">
                  <a:latin typeface="Calibri Light" panose="020F0302020204030204" pitchFamily="34" charset="0"/>
                </a:rPr>
                <a:t> Fonte Federal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46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7556</Words>
  <Application>Microsoft Office PowerPoint</Application>
  <PresentationFormat>Widescreen</PresentationFormat>
  <Paragraphs>1191</Paragraphs>
  <Slides>33</Slides>
  <Notes>22</Notes>
  <HiddenSlides>2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Courier New</vt:lpstr>
      <vt:lpstr>Maiandra GD</vt:lpstr>
      <vt:lpstr>Montserrat</vt:lpstr>
      <vt:lpstr>Times New Roman</vt:lpstr>
      <vt:lpstr>Wingdings</vt:lpstr>
      <vt:lpstr>Tema do Office</vt:lpstr>
      <vt:lpstr>Apresentação do PowerPoint</vt:lpstr>
      <vt:lpstr>Apresentação do PowerPoint</vt:lpstr>
      <vt:lpstr>EXECUÇÃO FÍSICA E ORÇAMENTÁRIA</vt:lpstr>
      <vt:lpstr>EXECUÇÃO FÍSICA E ORÇAMENTÁRIA</vt:lpstr>
      <vt:lpstr>EXECUÇÃO FÍSICA E ORÇAMENTÁRIA</vt:lpstr>
      <vt:lpstr>EXECUÇÃO FÍSICA E ORÇAMENTÁRIA</vt:lpstr>
      <vt:lpstr>EXECUÇÃO FÍSICA E ORÇAMENTÁRIA</vt:lpstr>
      <vt:lpstr>EXECUÇÃO FÍSICA E ORÇAMENTÁRIA</vt:lpstr>
      <vt:lpstr>EXECUÇÃO FÍSICA E ORÇAMENTÁRIA</vt:lpstr>
      <vt:lpstr>EXECUÇÃO FÍSICA E ORÇAMENTÁRIA</vt:lpstr>
      <vt:lpstr>EXECUÇÃO FÍSICA E ORÇAMENTÁRIA</vt:lpstr>
      <vt:lpstr>TEMAS ENFATIZADOS</vt:lpstr>
      <vt:lpstr>TEMAS ENFATIZADOS</vt:lpstr>
      <vt:lpstr>TEMAS ENFATIZADOS</vt:lpstr>
      <vt:lpstr>TEMAS ENFATIZADOS</vt:lpstr>
      <vt:lpstr>TEMAS ENFATIZADOS</vt:lpstr>
      <vt:lpstr>TEMAS ENFATIZADOS</vt:lpstr>
      <vt:lpstr>TEMAS ENFATIZADOS</vt:lpstr>
      <vt:lpstr>TEMAS ENFATIZADOS</vt:lpstr>
      <vt:lpstr>TEMAS ENFATIZADOS</vt:lpstr>
      <vt:lpstr>TEMAS ENFATIZADOS</vt:lpstr>
      <vt:lpstr>TEMAS ENFATIZADOS</vt:lpstr>
      <vt:lpstr>TEMAS ENFATIZADOS</vt:lpstr>
      <vt:lpstr>AÇÕES POSITIVAS</vt:lpstr>
      <vt:lpstr>AÇÕES POSITIVAS</vt:lpstr>
      <vt:lpstr>AÇÕES POSITIVAS</vt:lpstr>
      <vt:lpstr>AÇÕES POSITIVAS</vt:lpstr>
      <vt:lpstr>AÇÕES POSITIVAS</vt:lpstr>
      <vt:lpstr>AÇÕES POSITIVAS</vt:lpstr>
      <vt:lpstr>AÇÕES POSITIVAS</vt:lpstr>
      <vt:lpstr>AÇÕES POSITIVAS</vt:lpstr>
      <vt:lpstr>AÇÕES POSITIVAS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DEISIANE ARAUJO MEIRELES</dc:creator>
  <cp:lastModifiedBy>Carlos Eduardo</cp:lastModifiedBy>
  <cp:revision>18</cp:revision>
  <dcterms:created xsi:type="dcterms:W3CDTF">2019-09-19T15:12:20Z</dcterms:created>
  <dcterms:modified xsi:type="dcterms:W3CDTF">2019-10-15T01:06:15Z</dcterms:modified>
</cp:coreProperties>
</file>